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1.jpg" ContentType="image/jpeg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73.jpg" ContentType="image/jpeg"/>
  <Override PartName="/ppt/media/image74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73" r:id="rId34"/>
    <p:sldMasterId id="2147483920" r:id="rId35"/>
    <p:sldMasterId id="2147483937" r:id="rId36"/>
    <p:sldMasterId id="2147483949" r:id="rId37"/>
    <p:sldMasterId id="2147483961" r:id="rId38"/>
    <p:sldMasterId id="2147483968" r:id="rId39"/>
  </p:sldMasterIdLst>
  <p:notesMasterIdLst>
    <p:notesMasterId r:id="rId69"/>
  </p:notesMasterIdLst>
  <p:handoutMasterIdLst>
    <p:handoutMasterId r:id="rId70"/>
  </p:handoutMasterIdLst>
  <p:sldIdLst>
    <p:sldId id="838840759" r:id="rId40"/>
    <p:sldId id="838840922" r:id="rId41"/>
    <p:sldId id="262" r:id="rId42"/>
    <p:sldId id="264" r:id="rId43"/>
    <p:sldId id="838840894" r:id="rId44"/>
    <p:sldId id="838840942" r:id="rId45"/>
    <p:sldId id="838840941" r:id="rId46"/>
    <p:sldId id="838840934" r:id="rId47"/>
    <p:sldId id="1340" r:id="rId48"/>
    <p:sldId id="838840711" r:id="rId49"/>
    <p:sldId id="4537" r:id="rId50"/>
    <p:sldId id="838840699" r:id="rId51"/>
    <p:sldId id="572" r:id="rId52"/>
    <p:sldId id="1288" r:id="rId53"/>
    <p:sldId id="4608" r:id="rId54"/>
    <p:sldId id="838840738" r:id="rId55"/>
    <p:sldId id="4420" r:id="rId56"/>
    <p:sldId id="2134960203" r:id="rId57"/>
    <p:sldId id="259" r:id="rId58"/>
    <p:sldId id="2134960200" r:id="rId59"/>
    <p:sldId id="2134960204" r:id="rId60"/>
    <p:sldId id="2134960222" r:id="rId61"/>
    <p:sldId id="2134960223" r:id="rId62"/>
    <p:sldId id="2134960212" r:id="rId63"/>
    <p:sldId id="2134960224" r:id="rId64"/>
    <p:sldId id="2134960210" r:id="rId65"/>
    <p:sldId id="2134960211" r:id="rId66"/>
    <p:sldId id="2134960218" r:id="rId67"/>
    <p:sldId id="2134960216" r:id="rId68"/>
  </p:sldIdLst>
  <p:sldSz cx="12192000" cy="6858000"/>
  <p:notesSz cx="6735763" cy="9866313"/>
  <p:custDataLst>
    <p:custData r:id="rId12"/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BDEC13-F528-5C06-C161-550A3602C985}" name="Gaurav Dipakkumar Raval" initials="GDR" userId="S::ep19gauravr@iima.ac.in::57254ba2-ef11-4d0e-8b35-1ac4f3b9bdd4" providerId="AD"/>
  <p188:author id="{2A24D6A4-34C3-CC34-13B5-0678AD1E14A3}" name="Himanshu Jain" initials="HJ" userId="S::jain.himanshu1@ifsca.gov.in::8ae0ebd5-803f-4cad-8b4c-efdd1cdb177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Jain (IN)" initials="JJ(" lastIdx="16" clrIdx="0">
    <p:extLst>
      <p:ext uri="{19B8F6BF-5375-455C-9EA6-DF929625EA0E}">
        <p15:presenceInfo xmlns:p15="http://schemas.microsoft.com/office/powerpoint/2012/main" userId="S::jay.jain@pwc.com::201089e1-4ce8-48ee-800f-8a2b68cfa14a" providerId="AD"/>
      </p:ext>
    </p:extLst>
  </p:cmAuthor>
  <p:cmAuthor id="2" name="Radhika Netravali (IN)" initials="RN(" lastIdx="11" clrIdx="1">
    <p:extLst>
      <p:ext uri="{19B8F6BF-5375-455C-9EA6-DF929625EA0E}">
        <p15:presenceInfo xmlns:p15="http://schemas.microsoft.com/office/powerpoint/2012/main" userId="S::radhika.netravali@pwc.com::97141cf0-c43a-4e89-9007-9b05d4064d4c" providerId="AD"/>
      </p:ext>
    </p:extLst>
  </p:cmAuthor>
  <p:cmAuthor id="3" name="Divya Hirani (IN)" initials="DH(" lastIdx="18" clrIdx="2">
    <p:extLst>
      <p:ext uri="{19B8F6BF-5375-455C-9EA6-DF929625EA0E}">
        <p15:presenceInfo xmlns:p15="http://schemas.microsoft.com/office/powerpoint/2012/main" userId="S::divya.hirani@pwc.com::4b489172-1fef-4350-9ae2-418cc239b9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6C510"/>
    <a:srgbClr val="19191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0" autoAdjust="0"/>
    <p:restoredTop sz="94849" autoAdjust="0"/>
  </p:normalViewPr>
  <p:slideViewPr>
    <p:cSldViewPr snapToGrid="0" snapToObjects="1" showGuides="1">
      <p:cViewPr varScale="1">
        <p:scale>
          <a:sx n="60" d="100"/>
          <a:sy n="60" d="100"/>
        </p:scale>
        <p:origin x="99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71" d="100"/>
          <a:sy n="171" d="100"/>
        </p:scale>
        <p:origin x="655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3.xml"/><Relationship Id="rId47" Type="http://schemas.openxmlformats.org/officeDocument/2006/relationships/slide" Target="slides/slide8.xml"/><Relationship Id="rId63" Type="http://schemas.openxmlformats.org/officeDocument/2006/relationships/slide" Target="slides/slide24.xml"/><Relationship Id="rId68" Type="http://schemas.openxmlformats.org/officeDocument/2006/relationships/slide" Target="slides/slide29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slideMaster" Target="slideMasters/slideMaster4.xml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53" Type="http://schemas.openxmlformats.org/officeDocument/2006/relationships/slide" Target="slides/slide14.xml"/><Relationship Id="rId58" Type="http://schemas.openxmlformats.org/officeDocument/2006/relationships/slide" Target="slides/slide19.xml"/><Relationship Id="rId66" Type="http://schemas.openxmlformats.org/officeDocument/2006/relationships/slide" Target="slides/slide27.xml"/><Relationship Id="rId74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2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Master" Target="slideMasters/slideMaster2.xml"/><Relationship Id="rId43" Type="http://schemas.openxmlformats.org/officeDocument/2006/relationships/slide" Target="slides/slide4.xml"/><Relationship Id="rId48" Type="http://schemas.openxmlformats.org/officeDocument/2006/relationships/slide" Target="slides/slide9.xml"/><Relationship Id="rId56" Type="http://schemas.openxmlformats.org/officeDocument/2006/relationships/slide" Target="slides/slide17.xml"/><Relationship Id="rId64" Type="http://schemas.openxmlformats.org/officeDocument/2006/relationships/slide" Target="slides/slide25.xml"/><Relationship Id="rId69" Type="http://schemas.openxmlformats.org/officeDocument/2006/relationships/notesMaster" Target="notesMasters/notesMaster1.xml"/><Relationship Id="rId77" Type="http://schemas.microsoft.com/office/2018/10/relationships/authors" Target="authors.xml"/><Relationship Id="rId8" Type="http://schemas.openxmlformats.org/officeDocument/2006/relationships/customXml" Target="../customXml/item8.xml"/><Relationship Id="rId51" Type="http://schemas.openxmlformats.org/officeDocument/2006/relationships/slide" Target="slides/slide12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Master" Target="slideMasters/slideMaster5.xml"/><Relationship Id="rId46" Type="http://schemas.openxmlformats.org/officeDocument/2006/relationships/slide" Target="slides/slide7.xml"/><Relationship Id="rId59" Type="http://schemas.openxmlformats.org/officeDocument/2006/relationships/slide" Target="slides/slide20.xml"/><Relationship Id="rId67" Type="http://schemas.openxmlformats.org/officeDocument/2006/relationships/slide" Target="slides/slide28.xml"/><Relationship Id="rId20" Type="http://schemas.openxmlformats.org/officeDocument/2006/relationships/customXml" Target="../customXml/item20.xml"/><Relationship Id="rId41" Type="http://schemas.openxmlformats.org/officeDocument/2006/relationships/slide" Target="slides/slide2.xml"/><Relationship Id="rId54" Type="http://schemas.openxmlformats.org/officeDocument/2006/relationships/slide" Target="slides/slide15.xml"/><Relationship Id="rId62" Type="http://schemas.openxmlformats.org/officeDocument/2006/relationships/slide" Target="slides/slide23.xml"/><Relationship Id="rId70" Type="http://schemas.openxmlformats.org/officeDocument/2006/relationships/handoutMaster" Target="handoutMasters/handout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Master" Target="slideMasters/slideMaster3.xml"/><Relationship Id="rId49" Type="http://schemas.openxmlformats.org/officeDocument/2006/relationships/slide" Target="slides/slide10.xml"/><Relationship Id="rId57" Type="http://schemas.openxmlformats.org/officeDocument/2006/relationships/slide" Target="slides/slide1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" Target="slides/slide5.xml"/><Relationship Id="rId52" Type="http://schemas.openxmlformats.org/officeDocument/2006/relationships/slide" Target="slides/slide13.xml"/><Relationship Id="rId60" Type="http://schemas.openxmlformats.org/officeDocument/2006/relationships/slide" Target="slides/slide21.xml"/><Relationship Id="rId65" Type="http://schemas.openxmlformats.org/officeDocument/2006/relationships/slide" Target="slides/slide26.xml"/><Relationship Id="rId73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Master" Target="slideMasters/slideMaster6.xml"/><Relationship Id="rId34" Type="http://schemas.openxmlformats.org/officeDocument/2006/relationships/slideMaster" Target="slideMasters/slideMaster1.xml"/><Relationship Id="rId50" Type="http://schemas.openxmlformats.org/officeDocument/2006/relationships/slide" Target="slides/slide11.xml"/><Relationship Id="rId55" Type="http://schemas.openxmlformats.org/officeDocument/2006/relationships/slide" Target="slides/slide16.xml"/><Relationship Id="rId76" Type="http://schemas.openxmlformats.org/officeDocument/2006/relationships/tableStyles" Target="tableStyles.xml"/><Relationship Id="rId7" Type="http://schemas.openxmlformats.org/officeDocument/2006/relationships/customXml" Target="../customXml/item7.xml"/><Relationship Id="rId71" Type="http://schemas.openxmlformats.org/officeDocument/2006/relationships/tags" Target="tags/tag1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Sheet1!$L$1</c:f>
              <c:strCache>
                <c:ptCount val="1"/>
                <c:pt idx="0">
                  <c:v>FME</c:v>
                </c:pt>
              </c:strCache>
            </c:strRef>
          </c:tx>
          <c:spPr>
            <a:solidFill>
              <a:srgbClr val="10759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Sheet1!$K$2:$K$8</c:f>
              <c:numCache>
                <c:formatCode>mmm\-yy</c:formatCode>
                <c:ptCount val="7"/>
                <c:pt idx="0">
                  <c:v>44561</c:v>
                </c:pt>
                <c:pt idx="1">
                  <c:v>44651</c:v>
                </c:pt>
                <c:pt idx="2">
                  <c:v>44773</c:v>
                </c:pt>
                <c:pt idx="3">
                  <c:v>44926</c:v>
                </c:pt>
                <c:pt idx="4">
                  <c:v>45016</c:v>
                </c:pt>
                <c:pt idx="5">
                  <c:v>45107</c:v>
                </c:pt>
                <c:pt idx="6">
                  <c:v>45199</c:v>
                </c:pt>
              </c:numCache>
            </c:numRef>
          </c:cat>
          <c:val>
            <c:numRef>
              <c:f>Sheet1!$L$2:$L$8</c:f>
              <c:numCache>
                <c:formatCode>General</c:formatCode>
                <c:ptCount val="7"/>
                <c:pt idx="0">
                  <c:v>13</c:v>
                </c:pt>
                <c:pt idx="1">
                  <c:v>22</c:v>
                </c:pt>
                <c:pt idx="2">
                  <c:v>30</c:v>
                </c:pt>
                <c:pt idx="3">
                  <c:v>55</c:v>
                </c:pt>
                <c:pt idx="4">
                  <c:v>63</c:v>
                </c:pt>
                <c:pt idx="5">
                  <c:v>73</c:v>
                </c:pt>
                <c:pt idx="6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A2-4E9B-B056-A3AC402B442D}"/>
            </c:ext>
          </c:extLst>
        </c:ser>
        <c:ser>
          <c:idx val="1"/>
          <c:order val="1"/>
          <c:tx>
            <c:strRef>
              <c:f>Sheet1!$M$1</c:f>
              <c:strCache>
                <c:ptCount val="1"/>
                <c:pt idx="0">
                  <c:v>Funds</c:v>
                </c:pt>
              </c:strCache>
            </c:strRef>
          </c:tx>
          <c:spPr>
            <a:solidFill>
              <a:srgbClr val="43B2C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Sheet1!$K$2:$K$8</c:f>
              <c:numCache>
                <c:formatCode>mmm\-yy</c:formatCode>
                <c:ptCount val="7"/>
                <c:pt idx="0">
                  <c:v>44561</c:v>
                </c:pt>
                <c:pt idx="1">
                  <c:v>44651</c:v>
                </c:pt>
                <c:pt idx="2">
                  <c:v>44773</c:v>
                </c:pt>
                <c:pt idx="3">
                  <c:v>44926</c:v>
                </c:pt>
                <c:pt idx="4">
                  <c:v>45016</c:v>
                </c:pt>
                <c:pt idx="5">
                  <c:v>45107</c:v>
                </c:pt>
                <c:pt idx="6">
                  <c:v>45199</c:v>
                </c:pt>
              </c:numCache>
            </c:numRef>
          </c:cat>
          <c:val>
            <c:numRef>
              <c:f>Sheet1!$M$2:$M$8</c:f>
              <c:numCache>
                <c:formatCode>General</c:formatCode>
                <c:ptCount val="7"/>
                <c:pt idx="0">
                  <c:v>13</c:v>
                </c:pt>
                <c:pt idx="1">
                  <c:v>24</c:v>
                </c:pt>
                <c:pt idx="2">
                  <c:v>32</c:v>
                </c:pt>
                <c:pt idx="3">
                  <c:v>39</c:v>
                </c:pt>
                <c:pt idx="4">
                  <c:v>51</c:v>
                </c:pt>
                <c:pt idx="5">
                  <c:v>60</c:v>
                </c:pt>
                <c:pt idx="6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A2-4E9B-B056-A3AC402B44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68462176"/>
        <c:axId val="1025854272"/>
      </c:barChart>
      <c:catAx>
        <c:axId val="10684621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025854272"/>
        <c:crosses val="autoZero"/>
        <c:auto val="0"/>
        <c:lblAlgn val="ctr"/>
        <c:lblOffset val="100"/>
        <c:noMultiLvlLbl val="0"/>
      </c:catAx>
      <c:valAx>
        <c:axId val="10258542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6846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5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A09DDA-0787-4B42-881F-6B3C239318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31845B-8C18-C246-A0D1-61FFD19631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301B5-88AD-1849-891D-EA2905EB5A88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5FE6D-CCE1-E44E-89A4-77460EF6CC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6315B-F8F9-5649-8DCB-C363E729D5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602F4-4C0C-5F4F-8771-7E15167AE5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55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0AB23-24A6-494C-BA00-B87242B78CB4}" type="datetimeFigureOut">
              <a:rPr lang="en-GB" smtClean="0"/>
              <a:t>18/10/2023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A530D-631F-4981-98F0-E6C07C67E1A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541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41363"/>
            <a:ext cx="6605588" cy="3716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6403" y="4704170"/>
            <a:ext cx="5411220" cy="4456583"/>
          </a:xfrm>
          <a:prstGeom prst="rect">
            <a:avLst/>
          </a:prstGeom>
        </p:spPr>
        <p:txBody>
          <a:bodyPr spcFirstLastPara="1" wrap="square" lIns="91782" tIns="91782" rIns="91782" bIns="9178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94CEF-B1B1-4724-8755-A7BCD52BB620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0122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43518" indent="-231229" defTabSz="46245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3005976" indent="-231229" defTabSz="46245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68434" indent="-231229" defTabSz="46245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930891" indent="-231229" defTabSz="46245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2225" algn="l"/>
                <a:tab pos="1464450" algn="l"/>
                <a:tab pos="2196675" algn="l"/>
                <a:tab pos="292889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32225" algn="l"/>
                <a:tab pos="1464450" algn="l"/>
                <a:tab pos="2196675" algn="l"/>
                <a:tab pos="2928899" algn="l"/>
              </a:tabLst>
              <a:defRPr/>
            </a:pPr>
            <a:fld id="{B10E75A7-B0F9-5642-96AB-06237E68FE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 Unicode MS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32225" algn="l"/>
                  <a:tab pos="1464450" algn="l"/>
                  <a:tab pos="2196675" algn="l"/>
                  <a:tab pos="2928899" algn="l"/>
                </a:tabLst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Arial Unicode MS" charset="0"/>
              <a:cs typeface="Arial"/>
              <a:sym typeface="Arial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4463" y="893763"/>
            <a:ext cx="7856538" cy="4419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7291" y="5595265"/>
            <a:ext cx="6053682" cy="530146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63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fa394532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fa3945324_0_15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fa394532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fa3945324_0_21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C947C-7BC7-4BCA-BF00-24D4581CB71B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3208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2" name="Google Shape;72292;p4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93" name="Google Shape;722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69AEB-04DB-45AA-BEA9-ADE647E3B091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5993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530D-631F-4981-98F0-E6C07C67E1A3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41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66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3045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16E4A-88B3-442E-BEC5-11E056B4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827DC6-AD8B-4D81-9E74-5CA44BA72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8F3FC-6870-4929-B808-C8A07A1F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54090-BA8D-49B9-A1EA-8B913421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372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4089D-AAFA-485C-A022-8F56DB47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8CBBB-98EF-43C9-8FC9-796E379B8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3C81E-3E86-42CE-AE3F-F9066108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785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E0F5-7EC3-4B91-99D4-24AC02DA0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39EB-8DCB-4FC5-8B37-CB0A19D94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4AD7C-02BF-44DF-BB6D-485E70E5B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A6621-2F2A-4018-8112-5D1644A4E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F4C64-C535-4285-A142-ED05F1DD1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E2741-042A-4C7E-86D8-E249D1B1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077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D862-220C-4002-96CC-7422E909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E7E52-671A-40D1-A91F-5ADE1FC8C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66844-920D-4995-B9A9-2FDF2D504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51F34-0441-49C8-A875-A0969084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C79E-288C-4F97-B6A3-1F5E31B4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7DA6E-A78C-4334-8E05-D96B9F59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555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F9A0-550C-4AE4-A0EC-3B3D45BF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5F0E1-544C-4A25-9398-1B75D17B1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3C171-CF62-410C-AB3B-6EC5A342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D59D1-ED92-48CE-A61C-C0CADDEC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C9133-B2CD-49C8-AF50-DA236EED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468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B5C2DA-2313-42FF-A3B6-D0A635F90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8CE2AA-ABAD-4384-A9A4-BFB463FE7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2C6B6-D87C-412B-A15E-8238C582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980AE-04D5-4633-840E-C508E5BF6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E5B94-4D5E-4C07-8921-3F3BFCDB5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856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ey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605" y="40767"/>
            <a:ext cx="10769600" cy="689113"/>
          </a:xfrm>
        </p:spPr>
        <p:txBody>
          <a:bodyPr anchor="ctr"/>
          <a:lstStyle>
            <a:lvl1pPr>
              <a:lnSpc>
                <a:spcPct val="10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324600"/>
            <a:ext cx="7010400" cy="152400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6"/>
          <p:cNvSpPr>
            <a:spLocks noGrp="1"/>
          </p:cNvSpPr>
          <p:nvPr>
            <p:ph sz="quarter" idx="15"/>
          </p:nvPr>
        </p:nvSpPr>
        <p:spPr>
          <a:xfrm>
            <a:off x="711200" y="1752600"/>
            <a:ext cx="10769600" cy="4419600"/>
          </a:xfrm>
        </p:spPr>
        <p:txBody>
          <a:bodyPr/>
          <a:lstStyle>
            <a:lvl1pPr>
              <a:defRPr sz="3200" baseline="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3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32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3200"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 sz="3200" baseline="0">
                <a:solidFill>
                  <a:schemeClr val="tx2"/>
                </a:solidFill>
              </a:defRPr>
            </a:lvl6pPr>
            <a:lvl7pPr>
              <a:buClr>
                <a:schemeClr val="tx2"/>
              </a:buClr>
              <a:buAutoNum type="alphaLcPeriod"/>
              <a:defRPr sz="3200" baseline="0">
                <a:solidFill>
                  <a:schemeClr val="tx2"/>
                </a:solidFill>
              </a:defRPr>
            </a:lvl7pPr>
            <a:lvl8pPr>
              <a:buClr>
                <a:schemeClr val="tx2"/>
              </a:buClr>
              <a:buNone/>
              <a:defRPr sz="3200">
                <a:solidFill>
                  <a:schemeClr val="tx2"/>
                </a:solidFill>
              </a:defRPr>
            </a:lvl8pPr>
            <a:lvl9pPr>
              <a:defRPr sz="3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77000"/>
            <a:ext cx="2036064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16C0488-217C-405E-84A7-2C6B75A710C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9448800" y="6324600"/>
            <a:ext cx="2032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42" name="Group 41"/>
          <p:cNvGrpSpPr/>
          <p:nvPr userDrawn="1"/>
        </p:nvGrpSpPr>
        <p:grpSpPr>
          <a:xfrm rot="21343070">
            <a:off x="10613226" y="465264"/>
            <a:ext cx="1486754" cy="602364"/>
            <a:chOff x="2170113" y="3144838"/>
            <a:chExt cx="928688" cy="360363"/>
          </a:xfrm>
          <a:solidFill>
            <a:schemeClr val="tx2"/>
          </a:solidFill>
        </p:grpSpPr>
        <p:sp>
          <p:nvSpPr>
            <p:cNvPr id="43" name="Freeform 184"/>
            <p:cNvSpPr>
              <a:spLocks noEditPoints="1"/>
            </p:cNvSpPr>
            <p:nvPr/>
          </p:nvSpPr>
          <p:spPr bwMode="auto">
            <a:xfrm>
              <a:off x="2170113" y="3144838"/>
              <a:ext cx="928688" cy="360363"/>
            </a:xfrm>
            <a:custGeom>
              <a:avLst/>
              <a:gdLst>
                <a:gd name="T0" fmla="*/ 210 w 585"/>
                <a:gd name="T1" fmla="*/ 204 h 227"/>
                <a:gd name="T2" fmla="*/ 474 w 585"/>
                <a:gd name="T3" fmla="*/ 133 h 227"/>
                <a:gd name="T4" fmla="*/ 524 w 585"/>
                <a:gd name="T5" fmla="*/ 116 h 227"/>
                <a:gd name="T6" fmla="*/ 553 w 585"/>
                <a:gd name="T7" fmla="*/ 100 h 227"/>
                <a:gd name="T8" fmla="*/ 561 w 585"/>
                <a:gd name="T9" fmla="*/ 91 h 227"/>
                <a:gd name="T10" fmla="*/ 563 w 585"/>
                <a:gd name="T11" fmla="*/ 83 h 227"/>
                <a:gd name="T12" fmla="*/ 561 w 585"/>
                <a:gd name="T13" fmla="*/ 80 h 227"/>
                <a:gd name="T14" fmla="*/ 548 w 585"/>
                <a:gd name="T15" fmla="*/ 75 h 227"/>
                <a:gd name="T16" fmla="*/ 526 w 585"/>
                <a:gd name="T17" fmla="*/ 74 h 227"/>
                <a:gd name="T18" fmla="*/ 489 w 585"/>
                <a:gd name="T19" fmla="*/ 79 h 227"/>
                <a:gd name="T20" fmla="*/ 378 w 585"/>
                <a:gd name="T21" fmla="*/ 108 h 227"/>
                <a:gd name="T22" fmla="*/ 350 w 585"/>
                <a:gd name="T23" fmla="*/ 143 h 227"/>
                <a:gd name="T24" fmla="*/ 320 w 585"/>
                <a:gd name="T25" fmla="*/ 127 h 227"/>
                <a:gd name="T26" fmla="*/ 221 w 585"/>
                <a:gd name="T27" fmla="*/ 46 h 227"/>
                <a:gd name="T28" fmla="*/ 212 w 585"/>
                <a:gd name="T29" fmla="*/ 48 h 227"/>
                <a:gd name="T30" fmla="*/ 253 w 585"/>
                <a:gd name="T31" fmla="*/ 140 h 227"/>
                <a:gd name="T32" fmla="*/ 183 w 585"/>
                <a:gd name="T33" fmla="*/ 9 h 227"/>
                <a:gd name="T34" fmla="*/ 236 w 585"/>
                <a:gd name="T35" fmla="*/ 29 h 227"/>
                <a:gd name="T36" fmla="*/ 460 w 585"/>
                <a:gd name="T37" fmla="*/ 62 h 227"/>
                <a:gd name="T38" fmla="*/ 482 w 585"/>
                <a:gd name="T39" fmla="*/ 58 h 227"/>
                <a:gd name="T40" fmla="*/ 523 w 585"/>
                <a:gd name="T41" fmla="*/ 51 h 227"/>
                <a:gd name="T42" fmla="*/ 556 w 585"/>
                <a:gd name="T43" fmla="*/ 54 h 227"/>
                <a:gd name="T44" fmla="*/ 574 w 585"/>
                <a:gd name="T45" fmla="*/ 62 h 227"/>
                <a:gd name="T46" fmla="*/ 582 w 585"/>
                <a:gd name="T47" fmla="*/ 71 h 227"/>
                <a:gd name="T48" fmla="*/ 584 w 585"/>
                <a:gd name="T49" fmla="*/ 75 h 227"/>
                <a:gd name="T50" fmla="*/ 584 w 585"/>
                <a:gd name="T51" fmla="*/ 91 h 227"/>
                <a:gd name="T52" fmla="*/ 577 w 585"/>
                <a:gd name="T53" fmla="*/ 106 h 227"/>
                <a:gd name="T54" fmla="*/ 564 w 585"/>
                <a:gd name="T55" fmla="*/ 119 h 227"/>
                <a:gd name="T56" fmla="*/ 527 w 585"/>
                <a:gd name="T57" fmla="*/ 138 h 227"/>
                <a:gd name="T58" fmla="*/ 481 w 585"/>
                <a:gd name="T59" fmla="*/ 154 h 227"/>
                <a:gd name="T60" fmla="*/ 46 w 585"/>
                <a:gd name="T61" fmla="*/ 214 h 227"/>
                <a:gd name="T62" fmla="*/ 39 w 585"/>
                <a:gd name="T63" fmla="*/ 212 h 227"/>
                <a:gd name="T64" fmla="*/ 29 w 585"/>
                <a:gd name="T65" fmla="*/ 203 h 227"/>
                <a:gd name="T66" fmla="*/ 26 w 585"/>
                <a:gd name="T67" fmla="*/ 191 h 227"/>
                <a:gd name="T68" fmla="*/ 29 w 585"/>
                <a:gd name="T69" fmla="*/ 182 h 227"/>
                <a:gd name="T70" fmla="*/ 65 w 585"/>
                <a:gd name="T71" fmla="*/ 170 h 227"/>
                <a:gd name="T72" fmla="*/ 76 w 585"/>
                <a:gd name="T73" fmla="*/ 188 h 227"/>
                <a:gd name="T74" fmla="*/ 36 w 585"/>
                <a:gd name="T75" fmla="*/ 167 h 227"/>
                <a:gd name="T76" fmla="*/ 41 w 585"/>
                <a:gd name="T77" fmla="*/ 93 h 227"/>
                <a:gd name="T78" fmla="*/ 228 w 585"/>
                <a:gd name="T79" fmla="*/ 125 h 227"/>
                <a:gd name="T80" fmla="*/ 144 w 585"/>
                <a:gd name="T81" fmla="*/ 169 h 227"/>
                <a:gd name="T82" fmla="*/ 34 w 585"/>
                <a:gd name="T83" fmla="*/ 117 h 227"/>
                <a:gd name="T84" fmla="*/ 36 w 585"/>
                <a:gd name="T85" fmla="*/ 16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5" h="227">
                  <a:moveTo>
                    <a:pt x="57" y="193"/>
                  </a:moveTo>
                  <a:lnTo>
                    <a:pt x="210" y="204"/>
                  </a:lnTo>
                  <a:lnTo>
                    <a:pt x="474" y="133"/>
                  </a:lnTo>
                  <a:lnTo>
                    <a:pt x="474" y="133"/>
                  </a:lnTo>
                  <a:lnTo>
                    <a:pt x="492" y="129"/>
                  </a:lnTo>
                  <a:lnTo>
                    <a:pt x="524" y="116"/>
                  </a:lnTo>
                  <a:lnTo>
                    <a:pt x="540" y="108"/>
                  </a:lnTo>
                  <a:lnTo>
                    <a:pt x="553" y="100"/>
                  </a:lnTo>
                  <a:lnTo>
                    <a:pt x="558" y="95"/>
                  </a:lnTo>
                  <a:lnTo>
                    <a:pt x="561" y="91"/>
                  </a:lnTo>
                  <a:lnTo>
                    <a:pt x="563" y="87"/>
                  </a:lnTo>
                  <a:lnTo>
                    <a:pt x="563" y="83"/>
                  </a:lnTo>
                  <a:lnTo>
                    <a:pt x="563" y="83"/>
                  </a:lnTo>
                  <a:lnTo>
                    <a:pt x="561" y="80"/>
                  </a:lnTo>
                  <a:lnTo>
                    <a:pt x="556" y="79"/>
                  </a:lnTo>
                  <a:lnTo>
                    <a:pt x="548" y="75"/>
                  </a:lnTo>
                  <a:lnTo>
                    <a:pt x="539" y="74"/>
                  </a:lnTo>
                  <a:lnTo>
                    <a:pt x="526" y="74"/>
                  </a:lnTo>
                  <a:lnTo>
                    <a:pt x="508" y="74"/>
                  </a:lnTo>
                  <a:lnTo>
                    <a:pt x="489" y="79"/>
                  </a:lnTo>
                  <a:lnTo>
                    <a:pt x="465" y="83"/>
                  </a:lnTo>
                  <a:lnTo>
                    <a:pt x="378" y="108"/>
                  </a:lnTo>
                  <a:lnTo>
                    <a:pt x="386" y="135"/>
                  </a:lnTo>
                  <a:lnTo>
                    <a:pt x="350" y="143"/>
                  </a:lnTo>
                  <a:lnTo>
                    <a:pt x="323" y="140"/>
                  </a:lnTo>
                  <a:lnTo>
                    <a:pt x="320" y="127"/>
                  </a:lnTo>
                  <a:lnTo>
                    <a:pt x="331" y="117"/>
                  </a:lnTo>
                  <a:lnTo>
                    <a:pt x="221" y="46"/>
                  </a:lnTo>
                  <a:lnTo>
                    <a:pt x="208" y="32"/>
                  </a:lnTo>
                  <a:lnTo>
                    <a:pt x="212" y="48"/>
                  </a:lnTo>
                  <a:lnTo>
                    <a:pt x="276" y="135"/>
                  </a:lnTo>
                  <a:lnTo>
                    <a:pt x="253" y="140"/>
                  </a:lnTo>
                  <a:lnTo>
                    <a:pt x="191" y="56"/>
                  </a:lnTo>
                  <a:lnTo>
                    <a:pt x="183" y="9"/>
                  </a:lnTo>
                  <a:lnTo>
                    <a:pt x="210" y="0"/>
                  </a:lnTo>
                  <a:lnTo>
                    <a:pt x="236" y="29"/>
                  </a:lnTo>
                  <a:lnTo>
                    <a:pt x="337" y="95"/>
                  </a:lnTo>
                  <a:lnTo>
                    <a:pt x="460" y="62"/>
                  </a:lnTo>
                  <a:lnTo>
                    <a:pt x="460" y="62"/>
                  </a:lnTo>
                  <a:lnTo>
                    <a:pt x="482" y="58"/>
                  </a:lnTo>
                  <a:lnTo>
                    <a:pt x="503" y="53"/>
                  </a:lnTo>
                  <a:lnTo>
                    <a:pt x="523" y="51"/>
                  </a:lnTo>
                  <a:lnTo>
                    <a:pt x="540" y="51"/>
                  </a:lnTo>
                  <a:lnTo>
                    <a:pt x="556" y="54"/>
                  </a:lnTo>
                  <a:lnTo>
                    <a:pt x="569" y="59"/>
                  </a:lnTo>
                  <a:lnTo>
                    <a:pt x="574" y="62"/>
                  </a:lnTo>
                  <a:lnTo>
                    <a:pt x="577" y="67"/>
                  </a:lnTo>
                  <a:lnTo>
                    <a:pt x="582" y="71"/>
                  </a:lnTo>
                  <a:lnTo>
                    <a:pt x="584" y="75"/>
                  </a:lnTo>
                  <a:lnTo>
                    <a:pt x="584" y="75"/>
                  </a:lnTo>
                  <a:lnTo>
                    <a:pt x="585" y="83"/>
                  </a:lnTo>
                  <a:lnTo>
                    <a:pt x="584" y="91"/>
                  </a:lnTo>
                  <a:lnTo>
                    <a:pt x="582" y="100"/>
                  </a:lnTo>
                  <a:lnTo>
                    <a:pt x="577" y="106"/>
                  </a:lnTo>
                  <a:lnTo>
                    <a:pt x="571" y="112"/>
                  </a:lnTo>
                  <a:lnTo>
                    <a:pt x="564" y="119"/>
                  </a:lnTo>
                  <a:lnTo>
                    <a:pt x="547" y="129"/>
                  </a:lnTo>
                  <a:lnTo>
                    <a:pt x="527" y="138"/>
                  </a:lnTo>
                  <a:lnTo>
                    <a:pt x="508" y="146"/>
                  </a:lnTo>
                  <a:lnTo>
                    <a:pt x="481" y="154"/>
                  </a:lnTo>
                  <a:lnTo>
                    <a:pt x="213" y="227"/>
                  </a:lnTo>
                  <a:lnTo>
                    <a:pt x="46" y="214"/>
                  </a:lnTo>
                  <a:lnTo>
                    <a:pt x="46" y="214"/>
                  </a:lnTo>
                  <a:lnTo>
                    <a:pt x="39" y="212"/>
                  </a:lnTo>
                  <a:lnTo>
                    <a:pt x="34" y="209"/>
                  </a:lnTo>
                  <a:lnTo>
                    <a:pt x="29" y="203"/>
                  </a:lnTo>
                  <a:lnTo>
                    <a:pt x="28" y="198"/>
                  </a:lnTo>
                  <a:lnTo>
                    <a:pt x="26" y="191"/>
                  </a:lnTo>
                  <a:lnTo>
                    <a:pt x="28" y="185"/>
                  </a:lnTo>
                  <a:lnTo>
                    <a:pt x="29" y="182"/>
                  </a:lnTo>
                  <a:lnTo>
                    <a:pt x="34" y="179"/>
                  </a:lnTo>
                  <a:lnTo>
                    <a:pt x="65" y="170"/>
                  </a:lnTo>
                  <a:lnTo>
                    <a:pt x="76" y="188"/>
                  </a:lnTo>
                  <a:lnTo>
                    <a:pt x="76" y="188"/>
                  </a:lnTo>
                  <a:lnTo>
                    <a:pt x="57" y="193"/>
                  </a:lnTo>
                  <a:close/>
                  <a:moveTo>
                    <a:pt x="36" y="167"/>
                  </a:moveTo>
                  <a:lnTo>
                    <a:pt x="0" y="104"/>
                  </a:lnTo>
                  <a:lnTo>
                    <a:pt x="41" y="93"/>
                  </a:lnTo>
                  <a:lnTo>
                    <a:pt x="147" y="146"/>
                  </a:lnTo>
                  <a:lnTo>
                    <a:pt x="228" y="125"/>
                  </a:lnTo>
                  <a:lnTo>
                    <a:pt x="242" y="143"/>
                  </a:lnTo>
                  <a:lnTo>
                    <a:pt x="144" y="169"/>
                  </a:lnTo>
                  <a:lnTo>
                    <a:pt x="39" y="116"/>
                  </a:lnTo>
                  <a:lnTo>
                    <a:pt x="34" y="117"/>
                  </a:lnTo>
                  <a:lnTo>
                    <a:pt x="60" y="161"/>
                  </a:lnTo>
                  <a:lnTo>
                    <a:pt x="36" y="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185"/>
            <p:cNvSpPr>
              <a:spLocks/>
            </p:cNvSpPr>
            <p:nvPr/>
          </p:nvSpPr>
          <p:spPr bwMode="auto">
            <a:xfrm>
              <a:off x="2211388" y="3144838"/>
              <a:ext cx="887413" cy="360363"/>
            </a:xfrm>
            <a:custGeom>
              <a:avLst/>
              <a:gdLst>
                <a:gd name="T0" fmla="*/ 184 w 559"/>
                <a:gd name="T1" fmla="*/ 204 h 227"/>
                <a:gd name="T2" fmla="*/ 448 w 559"/>
                <a:gd name="T3" fmla="*/ 133 h 227"/>
                <a:gd name="T4" fmla="*/ 498 w 559"/>
                <a:gd name="T5" fmla="*/ 116 h 227"/>
                <a:gd name="T6" fmla="*/ 527 w 559"/>
                <a:gd name="T7" fmla="*/ 100 h 227"/>
                <a:gd name="T8" fmla="*/ 535 w 559"/>
                <a:gd name="T9" fmla="*/ 91 h 227"/>
                <a:gd name="T10" fmla="*/ 537 w 559"/>
                <a:gd name="T11" fmla="*/ 83 h 227"/>
                <a:gd name="T12" fmla="*/ 535 w 559"/>
                <a:gd name="T13" fmla="*/ 80 h 227"/>
                <a:gd name="T14" fmla="*/ 522 w 559"/>
                <a:gd name="T15" fmla="*/ 75 h 227"/>
                <a:gd name="T16" fmla="*/ 500 w 559"/>
                <a:gd name="T17" fmla="*/ 74 h 227"/>
                <a:gd name="T18" fmla="*/ 463 w 559"/>
                <a:gd name="T19" fmla="*/ 79 h 227"/>
                <a:gd name="T20" fmla="*/ 352 w 559"/>
                <a:gd name="T21" fmla="*/ 108 h 227"/>
                <a:gd name="T22" fmla="*/ 324 w 559"/>
                <a:gd name="T23" fmla="*/ 143 h 227"/>
                <a:gd name="T24" fmla="*/ 294 w 559"/>
                <a:gd name="T25" fmla="*/ 127 h 227"/>
                <a:gd name="T26" fmla="*/ 195 w 559"/>
                <a:gd name="T27" fmla="*/ 46 h 227"/>
                <a:gd name="T28" fmla="*/ 186 w 559"/>
                <a:gd name="T29" fmla="*/ 48 h 227"/>
                <a:gd name="T30" fmla="*/ 227 w 559"/>
                <a:gd name="T31" fmla="*/ 140 h 227"/>
                <a:gd name="T32" fmla="*/ 157 w 559"/>
                <a:gd name="T33" fmla="*/ 9 h 227"/>
                <a:gd name="T34" fmla="*/ 210 w 559"/>
                <a:gd name="T35" fmla="*/ 29 h 227"/>
                <a:gd name="T36" fmla="*/ 434 w 559"/>
                <a:gd name="T37" fmla="*/ 62 h 227"/>
                <a:gd name="T38" fmla="*/ 456 w 559"/>
                <a:gd name="T39" fmla="*/ 58 h 227"/>
                <a:gd name="T40" fmla="*/ 497 w 559"/>
                <a:gd name="T41" fmla="*/ 51 h 227"/>
                <a:gd name="T42" fmla="*/ 530 w 559"/>
                <a:gd name="T43" fmla="*/ 54 h 227"/>
                <a:gd name="T44" fmla="*/ 548 w 559"/>
                <a:gd name="T45" fmla="*/ 62 h 227"/>
                <a:gd name="T46" fmla="*/ 556 w 559"/>
                <a:gd name="T47" fmla="*/ 71 h 227"/>
                <a:gd name="T48" fmla="*/ 558 w 559"/>
                <a:gd name="T49" fmla="*/ 75 h 227"/>
                <a:gd name="T50" fmla="*/ 558 w 559"/>
                <a:gd name="T51" fmla="*/ 91 h 227"/>
                <a:gd name="T52" fmla="*/ 551 w 559"/>
                <a:gd name="T53" fmla="*/ 106 h 227"/>
                <a:gd name="T54" fmla="*/ 538 w 559"/>
                <a:gd name="T55" fmla="*/ 119 h 227"/>
                <a:gd name="T56" fmla="*/ 501 w 559"/>
                <a:gd name="T57" fmla="*/ 138 h 227"/>
                <a:gd name="T58" fmla="*/ 455 w 559"/>
                <a:gd name="T59" fmla="*/ 154 h 227"/>
                <a:gd name="T60" fmla="*/ 20 w 559"/>
                <a:gd name="T61" fmla="*/ 214 h 227"/>
                <a:gd name="T62" fmla="*/ 13 w 559"/>
                <a:gd name="T63" fmla="*/ 212 h 227"/>
                <a:gd name="T64" fmla="*/ 3 w 559"/>
                <a:gd name="T65" fmla="*/ 203 h 227"/>
                <a:gd name="T66" fmla="*/ 0 w 559"/>
                <a:gd name="T67" fmla="*/ 191 h 227"/>
                <a:gd name="T68" fmla="*/ 3 w 559"/>
                <a:gd name="T69" fmla="*/ 182 h 227"/>
                <a:gd name="T70" fmla="*/ 39 w 559"/>
                <a:gd name="T71" fmla="*/ 170 h 227"/>
                <a:gd name="T72" fmla="*/ 50 w 559"/>
                <a:gd name="T73" fmla="*/ 18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59" h="227">
                  <a:moveTo>
                    <a:pt x="31" y="193"/>
                  </a:moveTo>
                  <a:lnTo>
                    <a:pt x="184" y="204"/>
                  </a:lnTo>
                  <a:lnTo>
                    <a:pt x="448" y="133"/>
                  </a:lnTo>
                  <a:lnTo>
                    <a:pt x="448" y="133"/>
                  </a:lnTo>
                  <a:lnTo>
                    <a:pt x="466" y="129"/>
                  </a:lnTo>
                  <a:lnTo>
                    <a:pt x="498" y="116"/>
                  </a:lnTo>
                  <a:lnTo>
                    <a:pt x="514" y="108"/>
                  </a:lnTo>
                  <a:lnTo>
                    <a:pt x="527" y="100"/>
                  </a:lnTo>
                  <a:lnTo>
                    <a:pt x="532" y="95"/>
                  </a:lnTo>
                  <a:lnTo>
                    <a:pt x="535" y="91"/>
                  </a:lnTo>
                  <a:lnTo>
                    <a:pt x="537" y="87"/>
                  </a:lnTo>
                  <a:lnTo>
                    <a:pt x="537" y="83"/>
                  </a:lnTo>
                  <a:lnTo>
                    <a:pt x="537" y="83"/>
                  </a:lnTo>
                  <a:lnTo>
                    <a:pt x="535" y="80"/>
                  </a:lnTo>
                  <a:lnTo>
                    <a:pt x="530" y="79"/>
                  </a:lnTo>
                  <a:lnTo>
                    <a:pt x="522" y="75"/>
                  </a:lnTo>
                  <a:lnTo>
                    <a:pt x="513" y="74"/>
                  </a:lnTo>
                  <a:lnTo>
                    <a:pt x="500" y="74"/>
                  </a:lnTo>
                  <a:lnTo>
                    <a:pt x="482" y="74"/>
                  </a:lnTo>
                  <a:lnTo>
                    <a:pt x="463" y="79"/>
                  </a:lnTo>
                  <a:lnTo>
                    <a:pt x="439" y="83"/>
                  </a:lnTo>
                  <a:lnTo>
                    <a:pt x="352" y="108"/>
                  </a:lnTo>
                  <a:lnTo>
                    <a:pt x="360" y="135"/>
                  </a:lnTo>
                  <a:lnTo>
                    <a:pt x="324" y="143"/>
                  </a:lnTo>
                  <a:lnTo>
                    <a:pt x="297" y="140"/>
                  </a:lnTo>
                  <a:lnTo>
                    <a:pt x="294" y="127"/>
                  </a:lnTo>
                  <a:lnTo>
                    <a:pt x="305" y="117"/>
                  </a:lnTo>
                  <a:lnTo>
                    <a:pt x="195" y="46"/>
                  </a:lnTo>
                  <a:lnTo>
                    <a:pt x="182" y="32"/>
                  </a:lnTo>
                  <a:lnTo>
                    <a:pt x="186" y="48"/>
                  </a:lnTo>
                  <a:lnTo>
                    <a:pt x="250" y="135"/>
                  </a:lnTo>
                  <a:lnTo>
                    <a:pt x="227" y="140"/>
                  </a:lnTo>
                  <a:lnTo>
                    <a:pt x="165" y="56"/>
                  </a:lnTo>
                  <a:lnTo>
                    <a:pt x="157" y="9"/>
                  </a:lnTo>
                  <a:lnTo>
                    <a:pt x="184" y="0"/>
                  </a:lnTo>
                  <a:lnTo>
                    <a:pt x="210" y="29"/>
                  </a:lnTo>
                  <a:lnTo>
                    <a:pt x="311" y="95"/>
                  </a:lnTo>
                  <a:lnTo>
                    <a:pt x="434" y="62"/>
                  </a:lnTo>
                  <a:lnTo>
                    <a:pt x="434" y="62"/>
                  </a:lnTo>
                  <a:lnTo>
                    <a:pt x="456" y="58"/>
                  </a:lnTo>
                  <a:lnTo>
                    <a:pt x="477" y="53"/>
                  </a:lnTo>
                  <a:lnTo>
                    <a:pt x="497" y="51"/>
                  </a:lnTo>
                  <a:lnTo>
                    <a:pt x="514" y="51"/>
                  </a:lnTo>
                  <a:lnTo>
                    <a:pt x="530" y="54"/>
                  </a:lnTo>
                  <a:lnTo>
                    <a:pt x="543" y="59"/>
                  </a:lnTo>
                  <a:lnTo>
                    <a:pt x="548" y="62"/>
                  </a:lnTo>
                  <a:lnTo>
                    <a:pt x="551" y="67"/>
                  </a:lnTo>
                  <a:lnTo>
                    <a:pt x="556" y="71"/>
                  </a:lnTo>
                  <a:lnTo>
                    <a:pt x="558" y="75"/>
                  </a:lnTo>
                  <a:lnTo>
                    <a:pt x="558" y="75"/>
                  </a:lnTo>
                  <a:lnTo>
                    <a:pt x="559" y="83"/>
                  </a:lnTo>
                  <a:lnTo>
                    <a:pt x="558" y="91"/>
                  </a:lnTo>
                  <a:lnTo>
                    <a:pt x="556" y="100"/>
                  </a:lnTo>
                  <a:lnTo>
                    <a:pt x="551" y="106"/>
                  </a:lnTo>
                  <a:lnTo>
                    <a:pt x="545" y="112"/>
                  </a:lnTo>
                  <a:lnTo>
                    <a:pt x="538" y="119"/>
                  </a:lnTo>
                  <a:lnTo>
                    <a:pt x="521" y="129"/>
                  </a:lnTo>
                  <a:lnTo>
                    <a:pt x="501" y="138"/>
                  </a:lnTo>
                  <a:lnTo>
                    <a:pt x="482" y="146"/>
                  </a:lnTo>
                  <a:lnTo>
                    <a:pt x="455" y="154"/>
                  </a:lnTo>
                  <a:lnTo>
                    <a:pt x="187" y="227"/>
                  </a:lnTo>
                  <a:lnTo>
                    <a:pt x="20" y="214"/>
                  </a:lnTo>
                  <a:lnTo>
                    <a:pt x="20" y="214"/>
                  </a:lnTo>
                  <a:lnTo>
                    <a:pt x="13" y="212"/>
                  </a:lnTo>
                  <a:lnTo>
                    <a:pt x="8" y="209"/>
                  </a:lnTo>
                  <a:lnTo>
                    <a:pt x="3" y="203"/>
                  </a:lnTo>
                  <a:lnTo>
                    <a:pt x="2" y="198"/>
                  </a:lnTo>
                  <a:lnTo>
                    <a:pt x="0" y="191"/>
                  </a:lnTo>
                  <a:lnTo>
                    <a:pt x="2" y="185"/>
                  </a:lnTo>
                  <a:lnTo>
                    <a:pt x="3" y="182"/>
                  </a:lnTo>
                  <a:lnTo>
                    <a:pt x="8" y="179"/>
                  </a:lnTo>
                  <a:lnTo>
                    <a:pt x="39" y="170"/>
                  </a:lnTo>
                  <a:lnTo>
                    <a:pt x="50" y="188"/>
                  </a:lnTo>
                  <a:lnTo>
                    <a:pt x="50" y="188"/>
                  </a:lnTo>
                  <a:lnTo>
                    <a:pt x="31" y="19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86"/>
            <p:cNvSpPr>
              <a:spLocks/>
            </p:cNvSpPr>
            <p:nvPr/>
          </p:nvSpPr>
          <p:spPr bwMode="auto">
            <a:xfrm>
              <a:off x="2170113" y="3292475"/>
              <a:ext cx="384175" cy="120650"/>
            </a:xfrm>
            <a:custGeom>
              <a:avLst/>
              <a:gdLst>
                <a:gd name="T0" fmla="*/ 36 w 242"/>
                <a:gd name="T1" fmla="*/ 74 h 76"/>
                <a:gd name="T2" fmla="*/ 0 w 242"/>
                <a:gd name="T3" fmla="*/ 11 h 76"/>
                <a:gd name="T4" fmla="*/ 41 w 242"/>
                <a:gd name="T5" fmla="*/ 0 h 76"/>
                <a:gd name="T6" fmla="*/ 147 w 242"/>
                <a:gd name="T7" fmla="*/ 53 h 76"/>
                <a:gd name="T8" fmla="*/ 228 w 242"/>
                <a:gd name="T9" fmla="*/ 32 h 76"/>
                <a:gd name="T10" fmla="*/ 242 w 242"/>
                <a:gd name="T11" fmla="*/ 50 h 76"/>
                <a:gd name="T12" fmla="*/ 144 w 242"/>
                <a:gd name="T13" fmla="*/ 76 h 76"/>
                <a:gd name="T14" fmla="*/ 39 w 242"/>
                <a:gd name="T15" fmla="*/ 23 h 76"/>
                <a:gd name="T16" fmla="*/ 34 w 242"/>
                <a:gd name="T17" fmla="*/ 24 h 76"/>
                <a:gd name="T18" fmla="*/ 60 w 242"/>
                <a:gd name="T19" fmla="*/ 68 h 76"/>
                <a:gd name="T20" fmla="*/ 36 w 242"/>
                <a:gd name="T21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76">
                  <a:moveTo>
                    <a:pt x="36" y="74"/>
                  </a:moveTo>
                  <a:lnTo>
                    <a:pt x="0" y="11"/>
                  </a:lnTo>
                  <a:lnTo>
                    <a:pt x="41" y="0"/>
                  </a:lnTo>
                  <a:lnTo>
                    <a:pt x="147" y="53"/>
                  </a:lnTo>
                  <a:lnTo>
                    <a:pt x="228" y="32"/>
                  </a:lnTo>
                  <a:lnTo>
                    <a:pt x="242" y="50"/>
                  </a:lnTo>
                  <a:lnTo>
                    <a:pt x="144" y="76"/>
                  </a:lnTo>
                  <a:lnTo>
                    <a:pt x="39" y="23"/>
                  </a:lnTo>
                  <a:lnTo>
                    <a:pt x="34" y="24"/>
                  </a:lnTo>
                  <a:lnTo>
                    <a:pt x="60" y="68"/>
                  </a:lnTo>
                  <a:lnTo>
                    <a:pt x="36" y="7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28375"/>
            <a:ext cx="6743700" cy="6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62766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74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171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981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640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148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277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295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nes 2"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0"/>
          </p:nvPr>
        </p:nvSpPr>
        <p:spPr bwMode="hidden">
          <a:xfrm>
            <a:off x="0" y="0"/>
            <a:ext cx="12192000" cy="6858000"/>
          </a:xfrm>
          <a:solidFill>
            <a:srgbClr val="DEDEDE"/>
          </a:solidFill>
        </p:spPr>
        <p:txBody>
          <a:bodyPr tIns="9144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BDC28A-6CCA-D946-B517-6BB4EEB49B0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88987A12-2FCD-A24E-A035-A87DB2CE21C2}"/>
                </a:ext>
              </a:extLst>
            </p:cNvPr>
            <p:cNvSpPr/>
            <p:nvPr userDrawn="1"/>
          </p:nvSpPr>
          <p:spPr bwMode="white">
            <a:xfrm>
              <a:off x="0" y="0"/>
              <a:ext cx="12192000" cy="6858000"/>
            </a:xfrm>
            <a:custGeom>
              <a:avLst/>
              <a:gdLst>
                <a:gd name="connsiteX0" fmla="*/ 9144000 w 12192000"/>
                <a:gd name="connsiteY0" fmla="*/ 0 h 6858000"/>
                <a:gd name="connsiteX1" fmla="*/ 9450000 w 12192000"/>
                <a:gd name="connsiteY1" fmla="*/ 0 h 6858000"/>
                <a:gd name="connsiteX2" fmla="*/ 9450000 w 12192000"/>
                <a:gd name="connsiteY2" fmla="*/ 3309692 h 6858000"/>
                <a:gd name="connsiteX3" fmla="*/ 12192000 w 12192000"/>
                <a:gd name="connsiteY3" fmla="*/ 3309692 h 6858000"/>
                <a:gd name="connsiteX4" fmla="*/ 12192000 w 12192000"/>
                <a:gd name="connsiteY4" fmla="*/ 3615692 h 6858000"/>
                <a:gd name="connsiteX5" fmla="*/ 9450000 w 12192000"/>
                <a:gd name="connsiteY5" fmla="*/ 3615692 h 6858000"/>
                <a:gd name="connsiteX6" fmla="*/ 9450000 w 12192000"/>
                <a:gd name="connsiteY6" fmla="*/ 4394836 h 6858000"/>
                <a:gd name="connsiteX7" fmla="*/ 12192000 w 12192000"/>
                <a:gd name="connsiteY7" fmla="*/ 4394836 h 6858000"/>
                <a:gd name="connsiteX8" fmla="*/ 12192000 w 12192000"/>
                <a:gd name="connsiteY8" fmla="*/ 4700836 h 6858000"/>
                <a:gd name="connsiteX9" fmla="*/ 9450000 w 12192000"/>
                <a:gd name="connsiteY9" fmla="*/ 4700836 h 6858000"/>
                <a:gd name="connsiteX10" fmla="*/ 9450000 w 12192000"/>
                <a:gd name="connsiteY10" fmla="*/ 6858000 h 6858000"/>
                <a:gd name="connsiteX11" fmla="*/ 9144000 w 12192000"/>
                <a:gd name="connsiteY11" fmla="*/ 6858000 h 6858000"/>
                <a:gd name="connsiteX12" fmla="*/ 9144000 w 12192000"/>
                <a:gd name="connsiteY12" fmla="*/ 4700836 h 6858000"/>
                <a:gd name="connsiteX13" fmla="*/ 0 w 12192000"/>
                <a:gd name="connsiteY13" fmla="*/ 4700836 h 6858000"/>
                <a:gd name="connsiteX14" fmla="*/ 0 w 12192000"/>
                <a:gd name="connsiteY14" fmla="*/ 4394836 h 6858000"/>
                <a:gd name="connsiteX15" fmla="*/ 9144000 w 12192000"/>
                <a:gd name="connsiteY15" fmla="*/ 4394836 h 6858000"/>
                <a:gd name="connsiteX16" fmla="*/ 9144000 w 12192000"/>
                <a:gd name="connsiteY16" fmla="*/ 3615692 h 6858000"/>
                <a:gd name="connsiteX17" fmla="*/ 0 w 12192000"/>
                <a:gd name="connsiteY17" fmla="*/ 3615692 h 6858000"/>
                <a:gd name="connsiteX18" fmla="*/ 0 w 12192000"/>
                <a:gd name="connsiteY18" fmla="*/ 3309692 h 6858000"/>
                <a:gd name="connsiteX19" fmla="*/ 9144000 w 12192000"/>
                <a:gd name="connsiteY19" fmla="*/ 330969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6858000">
                  <a:moveTo>
                    <a:pt x="9144000" y="0"/>
                  </a:moveTo>
                  <a:lnTo>
                    <a:pt x="9450000" y="0"/>
                  </a:lnTo>
                  <a:lnTo>
                    <a:pt x="9450000" y="3309692"/>
                  </a:lnTo>
                  <a:lnTo>
                    <a:pt x="12192000" y="3309692"/>
                  </a:lnTo>
                  <a:lnTo>
                    <a:pt x="12192000" y="3615692"/>
                  </a:lnTo>
                  <a:lnTo>
                    <a:pt x="9450000" y="3615692"/>
                  </a:lnTo>
                  <a:lnTo>
                    <a:pt x="9450000" y="4394836"/>
                  </a:lnTo>
                  <a:lnTo>
                    <a:pt x="12192000" y="4394836"/>
                  </a:lnTo>
                  <a:lnTo>
                    <a:pt x="12192000" y="4700836"/>
                  </a:lnTo>
                  <a:lnTo>
                    <a:pt x="9450000" y="4700836"/>
                  </a:lnTo>
                  <a:lnTo>
                    <a:pt x="9450000" y="6858000"/>
                  </a:lnTo>
                  <a:lnTo>
                    <a:pt x="9144000" y="6858000"/>
                  </a:lnTo>
                  <a:lnTo>
                    <a:pt x="9144000" y="4700836"/>
                  </a:lnTo>
                  <a:lnTo>
                    <a:pt x="0" y="4700836"/>
                  </a:lnTo>
                  <a:lnTo>
                    <a:pt x="0" y="4394836"/>
                  </a:lnTo>
                  <a:lnTo>
                    <a:pt x="9144000" y="4394836"/>
                  </a:lnTo>
                  <a:lnTo>
                    <a:pt x="9144000" y="3615692"/>
                  </a:lnTo>
                  <a:lnTo>
                    <a:pt x="0" y="3615692"/>
                  </a:lnTo>
                  <a:lnTo>
                    <a:pt x="0" y="3309692"/>
                  </a:lnTo>
                  <a:lnTo>
                    <a:pt x="9144000" y="3309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FFF2DD-324A-4741-B09D-D8BFF0170B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85139" y="5330952"/>
              <a:ext cx="1636776" cy="1351185"/>
            </a:xfrm>
            <a:prstGeom prst="rect">
              <a:avLst/>
            </a:prstGeom>
          </p:spPr>
        </p:pic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B2285DDC-FA1B-F84F-B44E-C04413327EF5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42913" y="3713607"/>
            <a:ext cx="5473700" cy="594221"/>
          </a:xfrm>
          <a:noFill/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42912" y="428624"/>
            <a:ext cx="7418387" cy="1884391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[Presentation title]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711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ogo Shap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6E1CB07-AAEA-314E-A423-4B23728F27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hidden">
          <a:xfrm>
            <a:off x="5103159" y="-1"/>
            <a:ext cx="7088841" cy="6858001"/>
          </a:xfrm>
          <a:solidFill>
            <a:srgbClr val="DEDEDE"/>
          </a:solidFill>
        </p:spPr>
        <p:txBody>
          <a:bodyPr rIns="1371600" anchor="ctr" anchorCtr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065365-ACD4-4445-B744-F720FB8FF28C}"/>
              </a:ext>
            </a:extLst>
          </p:cNvPr>
          <p:cNvGrpSpPr/>
          <p:nvPr userDrawn="1"/>
        </p:nvGrpSpPr>
        <p:grpSpPr>
          <a:xfrm>
            <a:off x="0" y="0"/>
            <a:ext cx="8914102" cy="6858001"/>
            <a:chOff x="0" y="0"/>
            <a:chExt cx="8914102" cy="685800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02960CE-3ED9-3D49-BEB3-63CD70439705}"/>
                </a:ext>
              </a:extLst>
            </p:cNvPr>
            <p:cNvSpPr/>
            <p:nvPr userDrawn="1"/>
          </p:nvSpPr>
          <p:spPr bwMode="white">
            <a:xfrm>
              <a:off x="0" y="0"/>
              <a:ext cx="8914102" cy="6858001"/>
            </a:xfrm>
            <a:custGeom>
              <a:avLst/>
              <a:gdLst>
                <a:gd name="connsiteX0" fmla="*/ 1260764 w 8914102"/>
                <a:gd name="connsiteY0" fmla="*/ 0 h 6858001"/>
                <a:gd name="connsiteX1" fmla="*/ 5169189 w 8914102"/>
                <a:gd name="connsiteY1" fmla="*/ 0 h 6858001"/>
                <a:gd name="connsiteX2" fmla="*/ 5169189 w 8914102"/>
                <a:gd name="connsiteY2" fmla="*/ 765175 h 6858001"/>
                <a:gd name="connsiteX3" fmla="*/ 5937540 w 8914102"/>
                <a:gd name="connsiteY3" fmla="*/ 765175 h 6858001"/>
                <a:gd name="connsiteX4" fmla="*/ 5937540 w 8914102"/>
                <a:gd name="connsiteY4" fmla="*/ 1957388 h 6858001"/>
                <a:gd name="connsiteX5" fmla="*/ 7920327 w 8914102"/>
                <a:gd name="connsiteY5" fmla="*/ 1957388 h 6858001"/>
                <a:gd name="connsiteX6" fmla="*/ 7920327 w 8914102"/>
                <a:gd name="connsiteY6" fmla="*/ 4899025 h 6858001"/>
                <a:gd name="connsiteX7" fmla="*/ 8914102 w 8914102"/>
                <a:gd name="connsiteY7" fmla="*/ 4899025 h 6858001"/>
                <a:gd name="connsiteX8" fmla="*/ 8914102 w 8914102"/>
                <a:gd name="connsiteY8" fmla="*/ 6858000 h 6858001"/>
                <a:gd name="connsiteX9" fmla="*/ 7920327 w 8914102"/>
                <a:gd name="connsiteY9" fmla="*/ 6858000 h 6858001"/>
                <a:gd name="connsiteX10" fmla="*/ 5937540 w 8914102"/>
                <a:gd name="connsiteY10" fmla="*/ 6858000 h 6858001"/>
                <a:gd name="connsiteX11" fmla="*/ 5169189 w 8914102"/>
                <a:gd name="connsiteY11" fmla="*/ 6858000 h 6858001"/>
                <a:gd name="connsiteX12" fmla="*/ 3705515 w 8914102"/>
                <a:gd name="connsiteY12" fmla="*/ 6858000 h 6858001"/>
                <a:gd name="connsiteX13" fmla="*/ 1260764 w 8914102"/>
                <a:gd name="connsiteY13" fmla="*/ 6858000 h 6858001"/>
                <a:gd name="connsiteX14" fmla="*/ 1260764 w 8914102"/>
                <a:gd name="connsiteY14" fmla="*/ 6858001 h 6858001"/>
                <a:gd name="connsiteX15" fmla="*/ 0 w 8914102"/>
                <a:gd name="connsiteY15" fmla="*/ 6858001 h 6858001"/>
                <a:gd name="connsiteX16" fmla="*/ 0 w 8914102"/>
                <a:gd name="connsiteY16" fmla="*/ 1 h 6858001"/>
                <a:gd name="connsiteX17" fmla="*/ 1260764 w 8914102"/>
                <a:gd name="connsiteY17" fmla="*/ 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14102" h="6858001">
                  <a:moveTo>
                    <a:pt x="1260764" y="0"/>
                  </a:moveTo>
                  <a:lnTo>
                    <a:pt x="5169189" y="0"/>
                  </a:lnTo>
                  <a:lnTo>
                    <a:pt x="5169189" y="765175"/>
                  </a:lnTo>
                  <a:lnTo>
                    <a:pt x="5937540" y="765175"/>
                  </a:lnTo>
                  <a:lnTo>
                    <a:pt x="5937540" y="1957388"/>
                  </a:lnTo>
                  <a:lnTo>
                    <a:pt x="7920327" y="1957388"/>
                  </a:lnTo>
                  <a:lnTo>
                    <a:pt x="7920327" y="4899025"/>
                  </a:lnTo>
                  <a:lnTo>
                    <a:pt x="8914102" y="4899025"/>
                  </a:lnTo>
                  <a:lnTo>
                    <a:pt x="8914102" y="6858000"/>
                  </a:lnTo>
                  <a:lnTo>
                    <a:pt x="7920327" y="6858000"/>
                  </a:lnTo>
                  <a:lnTo>
                    <a:pt x="5937540" y="6858000"/>
                  </a:lnTo>
                  <a:lnTo>
                    <a:pt x="5169189" y="6858000"/>
                  </a:lnTo>
                  <a:lnTo>
                    <a:pt x="3705515" y="6858000"/>
                  </a:lnTo>
                  <a:lnTo>
                    <a:pt x="1260764" y="6858000"/>
                  </a:lnTo>
                  <a:lnTo>
                    <a:pt x="1260764" y="6858001"/>
                  </a:lnTo>
                  <a:lnTo>
                    <a:pt x="0" y="6858001"/>
                  </a:lnTo>
                  <a:lnTo>
                    <a:pt x="0" y="1"/>
                  </a:lnTo>
                  <a:lnTo>
                    <a:pt x="1260764" y="1"/>
                  </a:lnTo>
                  <a:close/>
                </a:path>
              </a:pathLst>
            </a:custGeom>
            <a:solidFill>
              <a:srgbClr val="D04A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B02B9A-C678-D74D-B142-58CA492CDC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185139" y="5330952"/>
              <a:ext cx="1636776" cy="135118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42913" y="1003610"/>
            <a:ext cx="5258640" cy="2425391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[Presentation title]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42914" y="3749040"/>
            <a:ext cx="5258640" cy="59436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[Presentation subtitle]</a:t>
            </a:r>
          </a:p>
        </p:txBody>
      </p:sp>
    </p:spTree>
    <p:extLst>
      <p:ext uri="{BB962C8B-B14F-4D97-AF65-F5344CB8AC3E}">
        <p14:creationId xmlns:p14="http://schemas.microsoft.com/office/powerpoint/2010/main" val="695867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ogo Shap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9130D55-E01B-814B-B368-1A5B9D9224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hidden">
          <a:xfrm>
            <a:off x="5103158" y="0"/>
            <a:ext cx="7088841" cy="6858001"/>
          </a:xfrm>
          <a:solidFill>
            <a:srgbClr val="DEDEDE"/>
          </a:solidFill>
        </p:spPr>
        <p:txBody>
          <a:bodyPr rIns="1371600" anchor="ctr" anchorCtr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BE733A-F034-2C46-AB70-A0813595ECD7}"/>
              </a:ext>
            </a:extLst>
          </p:cNvPr>
          <p:cNvGrpSpPr/>
          <p:nvPr userDrawn="1"/>
        </p:nvGrpSpPr>
        <p:grpSpPr>
          <a:xfrm>
            <a:off x="0" y="0"/>
            <a:ext cx="8914102" cy="6858001"/>
            <a:chOff x="0" y="0"/>
            <a:chExt cx="8914102" cy="685800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02960CE-3ED9-3D49-BEB3-63CD70439705}"/>
                </a:ext>
              </a:extLst>
            </p:cNvPr>
            <p:cNvSpPr/>
            <p:nvPr userDrawn="1"/>
          </p:nvSpPr>
          <p:spPr bwMode="white">
            <a:xfrm>
              <a:off x="0" y="0"/>
              <a:ext cx="8914102" cy="6858001"/>
            </a:xfrm>
            <a:custGeom>
              <a:avLst/>
              <a:gdLst>
                <a:gd name="connsiteX0" fmla="*/ 1260764 w 8914102"/>
                <a:gd name="connsiteY0" fmla="*/ 0 h 6858001"/>
                <a:gd name="connsiteX1" fmla="*/ 5169189 w 8914102"/>
                <a:gd name="connsiteY1" fmla="*/ 0 h 6858001"/>
                <a:gd name="connsiteX2" fmla="*/ 5169189 w 8914102"/>
                <a:gd name="connsiteY2" fmla="*/ 765175 h 6858001"/>
                <a:gd name="connsiteX3" fmla="*/ 5937540 w 8914102"/>
                <a:gd name="connsiteY3" fmla="*/ 765175 h 6858001"/>
                <a:gd name="connsiteX4" fmla="*/ 5937540 w 8914102"/>
                <a:gd name="connsiteY4" fmla="*/ 1957388 h 6858001"/>
                <a:gd name="connsiteX5" fmla="*/ 7920327 w 8914102"/>
                <a:gd name="connsiteY5" fmla="*/ 1957388 h 6858001"/>
                <a:gd name="connsiteX6" fmla="*/ 7920327 w 8914102"/>
                <a:gd name="connsiteY6" fmla="*/ 4899025 h 6858001"/>
                <a:gd name="connsiteX7" fmla="*/ 8914102 w 8914102"/>
                <a:gd name="connsiteY7" fmla="*/ 4899025 h 6858001"/>
                <a:gd name="connsiteX8" fmla="*/ 8914102 w 8914102"/>
                <a:gd name="connsiteY8" fmla="*/ 6858000 h 6858001"/>
                <a:gd name="connsiteX9" fmla="*/ 7920327 w 8914102"/>
                <a:gd name="connsiteY9" fmla="*/ 6858000 h 6858001"/>
                <a:gd name="connsiteX10" fmla="*/ 5937540 w 8914102"/>
                <a:gd name="connsiteY10" fmla="*/ 6858000 h 6858001"/>
                <a:gd name="connsiteX11" fmla="*/ 5169189 w 8914102"/>
                <a:gd name="connsiteY11" fmla="*/ 6858000 h 6858001"/>
                <a:gd name="connsiteX12" fmla="*/ 3705515 w 8914102"/>
                <a:gd name="connsiteY12" fmla="*/ 6858000 h 6858001"/>
                <a:gd name="connsiteX13" fmla="*/ 1260764 w 8914102"/>
                <a:gd name="connsiteY13" fmla="*/ 6858000 h 6858001"/>
                <a:gd name="connsiteX14" fmla="*/ 1260764 w 8914102"/>
                <a:gd name="connsiteY14" fmla="*/ 6858001 h 6858001"/>
                <a:gd name="connsiteX15" fmla="*/ 0 w 8914102"/>
                <a:gd name="connsiteY15" fmla="*/ 6858001 h 6858001"/>
                <a:gd name="connsiteX16" fmla="*/ 0 w 8914102"/>
                <a:gd name="connsiteY16" fmla="*/ 1 h 6858001"/>
                <a:gd name="connsiteX17" fmla="*/ 1260764 w 8914102"/>
                <a:gd name="connsiteY17" fmla="*/ 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14102" h="6858001">
                  <a:moveTo>
                    <a:pt x="1260764" y="0"/>
                  </a:moveTo>
                  <a:lnTo>
                    <a:pt x="5169189" y="0"/>
                  </a:lnTo>
                  <a:lnTo>
                    <a:pt x="5169189" y="765175"/>
                  </a:lnTo>
                  <a:lnTo>
                    <a:pt x="5937540" y="765175"/>
                  </a:lnTo>
                  <a:lnTo>
                    <a:pt x="5937540" y="1957388"/>
                  </a:lnTo>
                  <a:lnTo>
                    <a:pt x="7920327" y="1957388"/>
                  </a:lnTo>
                  <a:lnTo>
                    <a:pt x="7920327" y="4899025"/>
                  </a:lnTo>
                  <a:lnTo>
                    <a:pt x="8914102" y="4899025"/>
                  </a:lnTo>
                  <a:lnTo>
                    <a:pt x="8914102" y="6858000"/>
                  </a:lnTo>
                  <a:lnTo>
                    <a:pt x="7920327" y="6858000"/>
                  </a:lnTo>
                  <a:lnTo>
                    <a:pt x="5937540" y="6858000"/>
                  </a:lnTo>
                  <a:lnTo>
                    <a:pt x="5169189" y="6858000"/>
                  </a:lnTo>
                  <a:lnTo>
                    <a:pt x="3705515" y="6858000"/>
                  </a:lnTo>
                  <a:lnTo>
                    <a:pt x="1260764" y="6858000"/>
                  </a:lnTo>
                  <a:lnTo>
                    <a:pt x="1260764" y="6858001"/>
                  </a:lnTo>
                  <a:lnTo>
                    <a:pt x="0" y="6858001"/>
                  </a:lnTo>
                  <a:lnTo>
                    <a:pt x="0" y="1"/>
                  </a:lnTo>
                  <a:lnTo>
                    <a:pt x="1260764" y="1"/>
                  </a:lnTo>
                  <a:close/>
                </a:path>
              </a:pathLst>
            </a:custGeom>
            <a:solidFill>
              <a:srgbClr val="E030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0AA576-2E0A-D146-9C52-8C67B6E45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185139" y="5330952"/>
              <a:ext cx="1636776" cy="135118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42913" y="1003610"/>
            <a:ext cx="5258640" cy="2425391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[Presentation title]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42914" y="3749040"/>
            <a:ext cx="5258640" cy="59436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[Presentation subtitle]</a:t>
            </a:r>
          </a:p>
        </p:txBody>
      </p:sp>
    </p:spTree>
    <p:extLst>
      <p:ext uri="{BB962C8B-B14F-4D97-AF65-F5344CB8AC3E}">
        <p14:creationId xmlns:p14="http://schemas.microsoft.com/office/powerpoint/2010/main" val="134346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3" y="2103120"/>
            <a:ext cx="7418387" cy="40738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33AD6-7E25-3440-A0A8-374B46CA70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CAC76-AD94-234E-8386-FD25DC54D4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August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86007-FECF-0B43-98E4-BE646CA75F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66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ogo Shape 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504B055-84E9-A34C-9FA5-3A4898E3B2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hidden">
          <a:xfrm>
            <a:off x="5103158" y="0"/>
            <a:ext cx="7088841" cy="6858000"/>
          </a:xfrm>
          <a:solidFill>
            <a:srgbClr val="DEDEDE"/>
          </a:solidFill>
        </p:spPr>
        <p:txBody>
          <a:bodyPr rIns="1371600" anchor="ctr" anchorCtr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675EB2-67BA-8341-AFDE-B097C16A2531}"/>
              </a:ext>
            </a:extLst>
          </p:cNvPr>
          <p:cNvGrpSpPr/>
          <p:nvPr userDrawn="1"/>
        </p:nvGrpSpPr>
        <p:grpSpPr>
          <a:xfrm>
            <a:off x="0" y="0"/>
            <a:ext cx="8914102" cy="6858001"/>
            <a:chOff x="0" y="0"/>
            <a:chExt cx="8914102" cy="685800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02960CE-3ED9-3D49-BEB3-63CD70439705}"/>
                </a:ext>
              </a:extLst>
            </p:cNvPr>
            <p:cNvSpPr/>
            <p:nvPr userDrawn="1"/>
          </p:nvSpPr>
          <p:spPr bwMode="white">
            <a:xfrm>
              <a:off x="0" y="0"/>
              <a:ext cx="8914102" cy="6858001"/>
            </a:xfrm>
            <a:custGeom>
              <a:avLst/>
              <a:gdLst>
                <a:gd name="connsiteX0" fmla="*/ 1260764 w 8914102"/>
                <a:gd name="connsiteY0" fmla="*/ 0 h 6858001"/>
                <a:gd name="connsiteX1" fmla="*/ 5169189 w 8914102"/>
                <a:gd name="connsiteY1" fmla="*/ 0 h 6858001"/>
                <a:gd name="connsiteX2" fmla="*/ 5169189 w 8914102"/>
                <a:gd name="connsiteY2" fmla="*/ 765175 h 6858001"/>
                <a:gd name="connsiteX3" fmla="*/ 5937540 w 8914102"/>
                <a:gd name="connsiteY3" fmla="*/ 765175 h 6858001"/>
                <a:gd name="connsiteX4" fmla="*/ 5937540 w 8914102"/>
                <a:gd name="connsiteY4" fmla="*/ 1957388 h 6858001"/>
                <a:gd name="connsiteX5" fmla="*/ 7920327 w 8914102"/>
                <a:gd name="connsiteY5" fmla="*/ 1957388 h 6858001"/>
                <a:gd name="connsiteX6" fmla="*/ 7920327 w 8914102"/>
                <a:gd name="connsiteY6" fmla="*/ 4899025 h 6858001"/>
                <a:gd name="connsiteX7" fmla="*/ 8914102 w 8914102"/>
                <a:gd name="connsiteY7" fmla="*/ 4899025 h 6858001"/>
                <a:gd name="connsiteX8" fmla="*/ 8914102 w 8914102"/>
                <a:gd name="connsiteY8" fmla="*/ 6858000 h 6858001"/>
                <a:gd name="connsiteX9" fmla="*/ 7920327 w 8914102"/>
                <a:gd name="connsiteY9" fmla="*/ 6858000 h 6858001"/>
                <a:gd name="connsiteX10" fmla="*/ 5937540 w 8914102"/>
                <a:gd name="connsiteY10" fmla="*/ 6858000 h 6858001"/>
                <a:gd name="connsiteX11" fmla="*/ 5169189 w 8914102"/>
                <a:gd name="connsiteY11" fmla="*/ 6858000 h 6858001"/>
                <a:gd name="connsiteX12" fmla="*/ 3705515 w 8914102"/>
                <a:gd name="connsiteY12" fmla="*/ 6858000 h 6858001"/>
                <a:gd name="connsiteX13" fmla="*/ 1260764 w 8914102"/>
                <a:gd name="connsiteY13" fmla="*/ 6858000 h 6858001"/>
                <a:gd name="connsiteX14" fmla="*/ 1260764 w 8914102"/>
                <a:gd name="connsiteY14" fmla="*/ 6858001 h 6858001"/>
                <a:gd name="connsiteX15" fmla="*/ 0 w 8914102"/>
                <a:gd name="connsiteY15" fmla="*/ 6858001 h 6858001"/>
                <a:gd name="connsiteX16" fmla="*/ 0 w 8914102"/>
                <a:gd name="connsiteY16" fmla="*/ 1 h 6858001"/>
                <a:gd name="connsiteX17" fmla="*/ 1260764 w 8914102"/>
                <a:gd name="connsiteY17" fmla="*/ 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14102" h="6858001">
                  <a:moveTo>
                    <a:pt x="1260764" y="0"/>
                  </a:moveTo>
                  <a:lnTo>
                    <a:pt x="5169189" y="0"/>
                  </a:lnTo>
                  <a:lnTo>
                    <a:pt x="5169189" y="765175"/>
                  </a:lnTo>
                  <a:lnTo>
                    <a:pt x="5937540" y="765175"/>
                  </a:lnTo>
                  <a:lnTo>
                    <a:pt x="5937540" y="1957388"/>
                  </a:lnTo>
                  <a:lnTo>
                    <a:pt x="7920327" y="1957388"/>
                  </a:lnTo>
                  <a:lnTo>
                    <a:pt x="7920327" y="4899025"/>
                  </a:lnTo>
                  <a:lnTo>
                    <a:pt x="8914102" y="4899025"/>
                  </a:lnTo>
                  <a:lnTo>
                    <a:pt x="8914102" y="6858000"/>
                  </a:lnTo>
                  <a:lnTo>
                    <a:pt x="7920327" y="6858000"/>
                  </a:lnTo>
                  <a:lnTo>
                    <a:pt x="5937540" y="6858000"/>
                  </a:lnTo>
                  <a:lnTo>
                    <a:pt x="5169189" y="6858000"/>
                  </a:lnTo>
                  <a:lnTo>
                    <a:pt x="3705515" y="6858000"/>
                  </a:lnTo>
                  <a:lnTo>
                    <a:pt x="1260764" y="6858000"/>
                  </a:lnTo>
                  <a:lnTo>
                    <a:pt x="1260764" y="6858001"/>
                  </a:lnTo>
                  <a:lnTo>
                    <a:pt x="0" y="6858001"/>
                  </a:lnTo>
                  <a:lnTo>
                    <a:pt x="0" y="1"/>
                  </a:lnTo>
                  <a:lnTo>
                    <a:pt x="1260764" y="1"/>
                  </a:lnTo>
                  <a:close/>
                </a:path>
              </a:pathLst>
            </a:custGeom>
            <a:solidFill>
              <a:srgbClr val="DB53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0A64D3-5A58-A74D-827A-3B01DDFF5E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185139" y="5330952"/>
              <a:ext cx="1636776" cy="135118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42913" y="1009185"/>
            <a:ext cx="5258640" cy="2419816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[Presentation title]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42914" y="3749040"/>
            <a:ext cx="5258640" cy="59436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[Presentation subtitle]</a:t>
            </a:r>
          </a:p>
        </p:txBody>
      </p:sp>
    </p:spTree>
    <p:extLst>
      <p:ext uri="{BB962C8B-B14F-4D97-AF65-F5344CB8AC3E}">
        <p14:creationId xmlns:p14="http://schemas.microsoft.com/office/powerpoint/2010/main" val="3587134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ogo Shap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147A814-53FE-0143-93DA-630210643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hidden">
          <a:xfrm>
            <a:off x="5103159" y="0"/>
            <a:ext cx="7088841" cy="6858000"/>
          </a:xfrm>
          <a:solidFill>
            <a:srgbClr val="DEDEDE"/>
          </a:solidFill>
        </p:spPr>
        <p:txBody>
          <a:bodyPr rIns="1371600" anchor="ctr" anchorCtr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670607-F478-BE4E-8608-89949C7D5279}"/>
              </a:ext>
            </a:extLst>
          </p:cNvPr>
          <p:cNvGrpSpPr/>
          <p:nvPr userDrawn="1"/>
        </p:nvGrpSpPr>
        <p:grpSpPr>
          <a:xfrm>
            <a:off x="0" y="0"/>
            <a:ext cx="8914102" cy="6858001"/>
            <a:chOff x="0" y="0"/>
            <a:chExt cx="8914102" cy="685800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02960CE-3ED9-3D49-BEB3-63CD70439705}"/>
                </a:ext>
              </a:extLst>
            </p:cNvPr>
            <p:cNvSpPr/>
            <p:nvPr userDrawn="1"/>
          </p:nvSpPr>
          <p:spPr bwMode="white">
            <a:xfrm>
              <a:off x="0" y="0"/>
              <a:ext cx="8914102" cy="6858001"/>
            </a:xfrm>
            <a:custGeom>
              <a:avLst/>
              <a:gdLst>
                <a:gd name="connsiteX0" fmla="*/ 1260764 w 8914102"/>
                <a:gd name="connsiteY0" fmla="*/ 0 h 6858001"/>
                <a:gd name="connsiteX1" fmla="*/ 5169189 w 8914102"/>
                <a:gd name="connsiteY1" fmla="*/ 0 h 6858001"/>
                <a:gd name="connsiteX2" fmla="*/ 5169189 w 8914102"/>
                <a:gd name="connsiteY2" fmla="*/ 765175 h 6858001"/>
                <a:gd name="connsiteX3" fmla="*/ 5937540 w 8914102"/>
                <a:gd name="connsiteY3" fmla="*/ 765175 h 6858001"/>
                <a:gd name="connsiteX4" fmla="*/ 5937540 w 8914102"/>
                <a:gd name="connsiteY4" fmla="*/ 1957388 h 6858001"/>
                <a:gd name="connsiteX5" fmla="*/ 7920327 w 8914102"/>
                <a:gd name="connsiteY5" fmla="*/ 1957388 h 6858001"/>
                <a:gd name="connsiteX6" fmla="*/ 7920327 w 8914102"/>
                <a:gd name="connsiteY6" fmla="*/ 4899025 h 6858001"/>
                <a:gd name="connsiteX7" fmla="*/ 8914102 w 8914102"/>
                <a:gd name="connsiteY7" fmla="*/ 4899025 h 6858001"/>
                <a:gd name="connsiteX8" fmla="*/ 8914102 w 8914102"/>
                <a:gd name="connsiteY8" fmla="*/ 6858000 h 6858001"/>
                <a:gd name="connsiteX9" fmla="*/ 7920327 w 8914102"/>
                <a:gd name="connsiteY9" fmla="*/ 6858000 h 6858001"/>
                <a:gd name="connsiteX10" fmla="*/ 5937540 w 8914102"/>
                <a:gd name="connsiteY10" fmla="*/ 6858000 h 6858001"/>
                <a:gd name="connsiteX11" fmla="*/ 5169189 w 8914102"/>
                <a:gd name="connsiteY11" fmla="*/ 6858000 h 6858001"/>
                <a:gd name="connsiteX12" fmla="*/ 3705515 w 8914102"/>
                <a:gd name="connsiteY12" fmla="*/ 6858000 h 6858001"/>
                <a:gd name="connsiteX13" fmla="*/ 1260764 w 8914102"/>
                <a:gd name="connsiteY13" fmla="*/ 6858000 h 6858001"/>
                <a:gd name="connsiteX14" fmla="*/ 1260764 w 8914102"/>
                <a:gd name="connsiteY14" fmla="*/ 6858001 h 6858001"/>
                <a:gd name="connsiteX15" fmla="*/ 0 w 8914102"/>
                <a:gd name="connsiteY15" fmla="*/ 6858001 h 6858001"/>
                <a:gd name="connsiteX16" fmla="*/ 0 w 8914102"/>
                <a:gd name="connsiteY16" fmla="*/ 1 h 6858001"/>
                <a:gd name="connsiteX17" fmla="*/ 1260764 w 8914102"/>
                <a:gd name="connsiteY17" fmla="*/ 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14102" h="6858001">
                  <a:moveTo>
                    <a:pt x="1260764" y="0"/>
                  </a:moveTo>
                  <a:lnTo>
                    <a:pt x="5169189" y="0"/>
                  </a:lnTo>
                  <a:lnTo>
                    <a:pt x="5169189" y="765175"/>
                  </a:lnTo>
                  <a:lnTo>
                    <a:pt x="5937540" y="765175"/>
                  </a:lnTo>
                  <a:lnTo>
                    <a:pt x="5937540" y="1957388"/>
                  </a:lnTo>
                  <a:lnTo>
                    <a:pt x="7920327" y="1957388"/>
                  </a:lnTo>
                  <a:lnTo>
                    <a:pt x="7920327" y="4899025"/>
                  </a:lnTo>
                  <a:lnTo>
                    <a:pt x="8914102" y="4899025"/>
                  </a:lnTo>
                  <a:lnTo>
                    <a:pt x="8914102" y="6858000"/>
                  </a:lnTo>
                  <a:lnTo>
                    <a:pt x="7920327" y="6858000"/>
                  </a:lnTo>
                  <a:lnTo>
                    <a:pt x="5937540" y="6858000"/>
                  </a:lnTo>
                  <a:lnTo>
                    <a:pt x="5169189" y="6858000"/>
                  </a:lnTo>
                  <a:lnTo>
                    <a:pt x="3705515" y="6858000"/>
                  </a:lnTo>
                  <a:lnTo>
                    <a:pt x="1260764" y="6858000"/>
                  </a:lnTo>
                  <a:lnTo>
                    <a:pt x="1260764" y="6858001"/>
                  </a:lnTo>
                  <a:lnTo>
                    <a:pt x="0" y="6858001"/>
                  </a:lnTo>
                  <a:lnTo>
                    <a:pt x="0" y="1"/>
                  </a:lnTo>
                  <a:lnTo>
                    <a:pt x="126076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790A76-DC9A-CA48-8F96-B38E81026F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black">
            <a:xfrm>
              <a:off x="185139" y="5330952"/>
              <a:ext cx="1636776" cy="135118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42913" y="1009185"/>
            <a:ext cx="5258640" cy="2419816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[Presentation title]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42914" y="3749040"/>
            <a:ext cx="5258640" cy="59436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[Presentation subtitle]</a:t>
            </a:r>
          </a:p>
        </p:txBody>
      </p:sp>
    </p:spTree>
    <p:extLst>
      <p:ext uri="{BB962C8B-B14F-4D97-AF65-F5344CB8AC3E}">
        <p14:creationId xmlns:p14="http://schemas.microsoft.com/office/powerpoint/2010/main" val="3395183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103438"/>
            <a:ext cx="3529012" cy="40687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7051-9445-A34F-940C-D451EEF398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96824-1DC8-8F4C-9F19-4AA8BD36E94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406C8-2617-D442-A446-EA4D0CC6D9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21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2913" y="2103438"/>
            <a:ext cx="5473700" cy="40687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75388" y="2103438"/>
            <a:ext cx="5473700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56CA5-A388-1D41-B4AF-6658D4C957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232899-915E-C74D-8F7F-7C2DD55182A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4EFE4-848B-FB4C-92AC-48F9C8C7E4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27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2913" y="2103438"/>
            <a:ext cx="5317807" cy="406876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5317807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36595-57B2-5848-8E3C-E2D5B4D0F21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F40C9-D7F9-A14D-8F2B-F46833A0170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13943-67C1-A441-988B-505B7F0D23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2913" y="2103438"/>
            <a:ext cx="3529012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32288" y="2103438"/>
            <a:ext cx="3529012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8220076" y="2103438"/>
            <a:ext cx="3529012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0F926-F4BA-044E-B97A-AA8668B032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B6748-91CD-EA44-B3CB-A9D864D8B20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9031D-3AD3-5746-B707-6596083321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19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2913" y="2103438"/>
            <a:ext cx="2556000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60613" y="2103438"/>
            <a:ext cx="2556000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275388" y="2103438"/>
            <a:ext cx="2556000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9190163" y="2103438"/>
            <a:ext cx="2556000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6E0CB0-5FCA-9E41-ACFD-7D08A524DF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38E35-65AD-4243-B284-707345D47D7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698C3-BF03-D940-AA4E-1704020681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64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2103438"/>
            <a:ext cx="1972800" cy="406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7045" y="2103438"/>
            <a:ext cx="1972800" cy="406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5111177" y="2103438"/>
            <a:ext cx="1972800" cy="406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4"/>
          </p:nvPr>
        </p:nvSpPr>
        <p:spPr>
          <a:xfrm>
            <a:off x="7445309" y="2103438"/>
            <a:ext cx="1972800" cy="406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9779443" y="2103438"/>
            <a:ext cx="1972800" cy="406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0705E1-E330-8C4F-A023-40952CF24C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D3CEF-2FE9-6541-A411-8712E77FDE9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0C409-BC93-7948-9808-660EF10182C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07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42912" y="2100263"/>
            <a:ext cx="3529013" cy="301752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5280025"/>
            <a:ext cx="3529012" cy="892175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31494" y="2100263"/>
            <a:ext cx="3529013" cy="301752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331495" y="5280025"/>
            <a:ext cx="3529012" cy="892175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220075" y="2100263"/>
            <a:ext cx="3529013" cy="301752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8220076" y="5280025"/>
            <a:ext cx="3529012" cy="892175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63A94-C8E2-FB44-885B-EB683E5F686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5A3E01-BC1E-FC45-9A3B-16FFF0CD47E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6CD684-D4FE-F645-A29A-2F42832D27B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27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es for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429000"/>
            <a:ext cx="25603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359638" y="3429000"/>
            <a:ext cx="25603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276363" y="3429000"/>
            <a:ext cx="25603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9193088" y="3429000"/>
            <a:ext cx="25603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2E598-676F-DE44-A364-05E35FEB311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EE7D73-CC34-F34E-8E0D-FE9EFCAB5B6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9DEA3-5E99-424B-BE2E-8D9202AD4FC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5DD8-AC87-FC9E-46AF-2358C4C60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D0E39-ADC3-5A51-D813-EEE7D33AA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6E5A9-DBA2-01CB-A369-82844923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4BEC-127D-4285-B764-8BD17697A8F2}" type="datetime1">
              <a:rPr lang="en-IN" smtClean="0"/>
              <a:t>18-10-2023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E7A4C-E8FF-D073-8C17-E3AB94E3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6EBED-1357-96A5-2C6F-87E7DE76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0B72-D2CF-49CC-B038-607D3DBD872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1746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am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442911" y="2103120"/>
            <a:ext cx="1325880" cy="132588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2" y="3657600"/>
            <a:ext cx="2560320" cy="25146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600" b="1"/>
            </a:lvl1pPr>
            <a:lvl2pPr>
              <a:spcAft>
                <a:spcPts val="300"/>
              </a:spcAft>
              <a:defRPr sz="1600"/>
            </a:lvl2pPr>
            <a:lvl3pPr>
              <a:spcAft>
                <a:spcPts val="300"/>
              </a:spcAft>
              <a:defRPr sz="1600"/>
            </a:lvl3pPr>
            <a:lvl4pPr>
              <a:spcAft>
                <a:spcPts val="300"/>
              </a:spcAft>
              <a:defRPr sz="1600"/>
            </a:lvl4pPr>
            <a:lvl5pPr>
              <a:spcAft>
                <a:spcPts val="300"/>
              </a:spcAft>
              <a:defRPr sz="1600"/>
            </a:lvl5pPr>
            <a:lvl6pPr>
              <a:spcAft>
                <a:spcPts val="300"/>
              </a:spcAft>
              <a:defRPr sz="1600"/>
            </a:lvl6pPr>
            <a:lvl7pPr>
              <a:spcAft>
                <a:spcPts val="300"/>
              </a:spcAft>
              <a:defRPr sz="1600"/>
            </a:lvl7pPr>
            <a:lvl8pPr>
              <a:spcAft>
                <a:spcPts val="300"/>
              </a:spcAft>
              <a:defRPr sz="1600"/>
            </a:lvl8pPr>
            <a:lvl9pPr>
              <a:spcAft>
                <a:spcPts val="300"/>
              </a:spcAft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6" name="Picture Placeholder 9"/>
          <p:cNvSpPr>
            <a:spLocks noGrp="1" noChangeAspect="1"/>
          </p:cNvSpPr>
          <p:nvPr>
            <p:ph type="pic" sz="quarter" idx="15"/>
          </p:nvPr>
        </p:nvSpPr>
        <p:spPr>
          <a:xfrm>
            <a:off x="3359638" y="2103120"/>
            <a:ext cx="1325880" cy="132588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359638" y="3657600"/>
            <a:ext cx="2560320" cy="25146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600" b="1"/>
            </a:lvl1pPr>
            <a:lvl2pPr>
              <a:spcAft>
                <a:spcPts val="300"/>
              </a:spcAft>
              <a:defRPr sz="1600"/>
            </a:lvl2pPr>
            <a:lvl3pPr>
              <a:spcAft>
                <a:spcPts val="300"/>
              </a:spcAft>
              <a:defRPr sz="1600"/>
            </a:lvl3pPr>
            <a:lvl4pPr>
              <a:spcAft>
                <a:spcPts val="300"/>
              </a:spcAft>
              <a:defRPr sz="1600"/>
            </a:lvl4pPr>
            <a:lvl5pPr>
              <a:spcAft>
                <a:spcPts val="300"/>
              </a:spcAft>
              <a:defRPr sz="1600"/>
            </a:lvl5pPr>
            <a:lvl6pPr>
              <a:spcAft>
                <a:spcPts val="300"/>
              </a:spcAft>
              <a:defRPr sz="1600"/>
            </a:lvl6pPr>
            <a:lvl7pPr>
              <a:spcAft>
                <a:spcPts val="300"/>
              </a:spcAft>
              <a:defRPr sz="1600"/>
            </a:lvl7pPr>
            <a:lvl8pPr>
              <a:spcAft>
                <a:spcPts val="300"/>
              </a:spcAft>
              <a:defRPr sz="1600"/>
            </a:lvl8pPr>
            <a:lvl9pPr>
              <a:spcAft>
                <a:spcPts val="300"/>
              </a:spcAft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8" name="Picture Placeholder 9"/>
          <p:cNvSpPr>
            <a:spLocks noGrp="1" noChangeAspect="1"/>
          </p:cNvSpPr>
          <p:nvPr>
            <p:ph type="pic" sz="quarter" idx="17"/>
          </p:nvPr>
        </p:nvSpPr>
        <p:spPr>
          <a:xfrm>
            <a:off x="6276363" y="2103120"/>
            <a:ext cx="1325880" cy="132588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276362" y="3657600"/>
            <a:ext cx="2560320" cy="25146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600" b="1"/>
            </a:lvl1pPr>
            <a:lvl2pPr>
              <a:spcAft>
                <a:spcPts val="300"/>
              </a:spcAft>
              <a:defRPr sz="1600"/>
            </a:lvl2pPr>
            <a:lvl3pPr>
              <a:spcAft>
                <a:spcPts val="300"/>
              </a:spcAft>
              <a:defRPr sz="1600"/>
            </a:lvl3pPr>
            <a:lvl4pPr>
              <a:spcAft>
                <a:spcPts val="300"/>
              </a:spcAft>
              <a:defRPr sz="1600"/>
            </a:lvl4pPr>
            <a:lvl5pPr>
              <a:spcAft>
                <a:spcPts val="300"/>
              </a:spcAft>
              <a:defRPr sz="1600"/>
            </a:lvl5pPr>
            <a:lvl6pPr>
              <a:spcAft>
                <a:spcPts val="300"/>
              </a:spcAft>
              <a:defRPr sz="1600"/>
            </a:lvl6pPr>
            <a:lvl7pPr>
              <a:spcAft>
                <a:spcPts val="300"/>
              </a:spcAft>
              <a:defRPr sz="1600"/>
            </a:lvl7pPr>
            <a:lvl8pPr>
              <a:spcAft>
                <a:spcPts val="300"/>
              </a:spcAft>
              <a:defRPr sz="1600"/>
            </a:lvl8pPr>
            <a:lvl9pPr>
              <a:spcAft>
                <a:spcPts val="300"/>
              </a:spcAft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4" name="Picture Placeholder 9"/>
          <p:cNvSpPr>
            <a:spLocks noGrp="1" noChangeAspect="1"/>
          </p:cNvSpPr>
          <p:nvPr>
            <p:ph type="pic" sz="quarter" idx="19"/>
          </p:nvPr>
        </p:nvSpPr>
        <p:spPr>
          <a:xfrm>
            <a:off x="9193088" y="2103120"/>
            <a:ext cx="1325880" cy="132588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9193088" y="3657600"/>
            <a:ext cx="2560320" cy="25146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600" b="1"/>
            </a:lvl1pPr>
            <a:lvl2pPr>
              <a:spcAft>
                <a:spcPts val="300"/>
              </a:spcAft>
              <a:defRPr sz="1600"/>
            </a:lvl2pPr>
            <a:lvl3pPr>
              <a:spcAft>
                <a:spcPts val="300"/>
              </a:spcAft>
              <a:defRPr sz="1600"/>
            </a:lvl3pPr>
            <a:lvl4pPr>
              <a:spcAft>
                <a:spcPts val="300"/>
              </a:spcAft>
              <a:defRPr sz="1600"/>
            </a:lvl4pPr>
            <a:lvl5pPr>
              <a:spcAft>
                <a:spcPts val="300"/>
              </a:spcAft>
              <a:defRPr sz="1600"/>
            </a:lvl5pPr>
            <a:lvl6pPr>
              <a:spcAft>
                <a:spcPts val="300"/>
              </a:spcAft>
              <a:defRPr sz="1600"/>
            </a:lvl6pPr>
            <a:lvl7pPr>
              <a:spcAft>
                <a:spcPts val="300"/>
              </a:spcAft>
              <a:defRPr sz="1600"/>
            </a:lvl7pPr>
            <a:lvl8pPr>
              <a:spcAft>
                <a:spcPts val="300"/>
              </a:spcAft>
              <a:defRPr sz="1600"/>
            </a:lvl8pPr>
            <a:lvl9pPr>
              <a:spcAft>
                <a:spcPts val="300"/>
              </a:spcAft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C188F-17FB-9741-A681-A3C06DA3BEA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E2CE-7430-B14C-8AB3-DE28B3871F56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226472-611E-0C4D-B900-2140DFE78BD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00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103438"/>
            <a:ext cx="3529012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5600701" y="1428750"/>
            <a:ext cx="6148387" cy="4743450"/>
          </a:xfrm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42913" y="432000"/>
            <a:ext cx="11306175" cy="13872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97FBE-5CF3-D24C-9080-6E833FFE25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C69D5E-619A-7A4D-B6D5-5294509D71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D71E4-CBC9-3648-9D74-CDE027F0E9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17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3" y="2103438"/>
            <a:ext cx="7418387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242D6C-75F6-2B45-8341-980F99E5DA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226BB03-6EF6-F445-88B0-A7B24602567C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846DF-B557-F249-A820-B138A17441D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B6EC7-613B-094E-83F4-DA4B13BB533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97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3" y="2103438"/>
            <a:ext cx="11306175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C6408-9684-F649-A01B-20A1E9A52E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6D22B17-E9E9-3842-A116-5C0D59C56C8F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9AE37-4C0E-9449-8811-AF627111A71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4581-58A2-5947-96BD-212EB85369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103438"/>
            <a:ext cx="3529012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AC806-7708-6C42-A901-982FA119C0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C758DF0-2055-C446-AF59-8BED8AF86DAB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5A8AA7-C631-FC48-B78E-A7C28CBFC4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9EA78-0E25-1E49-9BAA-8BB4D19EDF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3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2913" y="2103438"/>
            <a:ext cx="5473700" cy="406876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75388" y="2103437"/>
            <a:ext cx="5473699" cy="406876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45371-B6F9-F541-89EE-24D897592C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2E0820E-E86A-4245-AF6A-000EBF442F6A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1872E8-5749-484B-9C68-8AF6F238E4A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D96B6-4E2D-5D4D-9281-01075C08C04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426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2913" y="2103438"/>
            <a:ext cx="5317807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42914" y="430514"/>
            <a:ext cx="531780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4736F-99D3-5349-B4BB-3F5BE96B58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39845CC-465C-0147-BB19-41367E39D82E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42912" y="933433"/>
            <a:ext cx="5317808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F02CD0-5DDD-1F41-AEB4-55BDD643AC8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E0517-3586-2A46-900E-429A592FD73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11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2913" y="2103439"/>
            <a:ext cx="3529012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32288" y="2103439"/>
            <a:ext cx="3529012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8220076" y="2103439"/>
            <a:ext cx="3529012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1178-C346-1B4F-8DFA-F5B5E0660B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6B3548-5EB8-714F-93B3-BD8CE8C6C99A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57D98-A9BD-6147-8C17-F6034346BCF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79912-E66E-9D45-8060-9249926E269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6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2913" y="2103438"/>
            <a:ext cx="2556000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60613" y="2103438"/>
            <a:ext cx="2556000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275388" y="2103438"/>
            <a:ext cx="2556000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9190163" y="2103438"/>
            <a:ext cx="2556000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D9719-920C-B64C-90D2-E337E9E7C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F08066-BCE7-3945-BE4E-1DEA43569B7F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1EFB3-11D6-AA4B-8128-47D7D7AFAE9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9CF68-145B-AD42-A079-345D6E783D1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479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2103438"/>
            <a:ext cx="1972800" cy="406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7045" y="2103438"/>
            <a:ext cx="1972800" cy="406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5111177" y="2103438"/>
            <a:ext cx="1972800" cy="406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4"/>
          </p:nvPr>
        </p:nvSpPr>
        <p:spPr>
          <a:xfrm>
            <a:off x="7445309" y="2103438"/>
            <a:ext cx="1972800" cy="406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9779443" y="2103438"/>
            <a:ext cx="1972800" cy="4068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2DB5C5-A275-6447-991C-726CD70A52A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CBFC701-7287-1F4F-B6FA-1BECCBF324C6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6189D-4BB2-3A4B-BC60-C76CE65FA0C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8595F-E08B-3E4B-8E63-3152F1690C5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1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530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42912" y="2100263"/>
            <a:ext cx="3529013" cy="301752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5280025"/>
            <a:ext cx="3529012" cy="892175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31494" y="2100263"/>
            <a:ext cx="3529013" cy="301752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331495" y="5280025"/>
            <a:ext cx="3529012" cy="892175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220075" y="2100263"/>
            <a:ext cx="3529013" cy="301752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8220076" y="5280025"/>
            <a:ext cx="3529012" cy="892175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03D1A-AA63-224E-A7F2-44C5BFC3BB1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CE153FD-285A-D647-ADE4-833E86A9CF52}"/>
              </a:ext>
            </a:extLst>
          </p:cNvPr>
          <p:cNvSpPr>
            <a:spLocks noGrp="1"/>
          </p:cNvSpPr>
          <p:nvPr>
            <p:ph type="subTitle" idx="24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EEA72-3A8E-454B-8611-EF7B92A8D01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A46C5C-0050-F948-8DC9-450AE0734966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66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es for Icon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429000"/>
            <a:ext cx="25603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358198" y="3429000"/>
            <a:ext cx="25603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273483" y="3429000"/>
            <a:ext cx="25603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9188767" y="3429000"/>
            <a:ext cx="25603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200" b="1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  <a:lvl6pPr>
              <a:spcAft>
                <a:spcPts val="300"/>
              </a:spcAft>
              <a:defRPr/>
            </a:lvl6pPr>
            <a:lvl7pPr>
              <a:spcAft>
                <a:spcPts val="300"/>
              </a:spcAft>
              <a:defRPr/>
            </a:lvl7pPr>
            <a:lvl8pPr>
              <a:spcAft>
                <a:spcPts val="300"/>
              </a:spcAft>
              <a:defRPr/>
            </a:lvl8pPr>
            <a:lvl9pPr>
              <a:spcAft>
                <a:spcPts val="300"/>
              </a:spcAf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B37F2-903B-D544-93F5-C52542E06C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A3591F7-EFF5-C649-BCF8-906639EFF4C9}"/>
              </a:ext>
            </a:extLst>
          </p:cNvPr>
          <p:cNvSpPr>
            <a:spLocks noGrp="1"/>
          </p:cNvSpPr>
          <p:nvPr>
            <p:ph type="subTitle" idx="23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0D960-D902-2048-954B-F454F3A9AB3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AA743-55F3-AE49-BD56-1FC09BDF7C6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70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am Image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442912" y="2103438"/>
            <a:ext cx="1325880" cy="132588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2" y="3657600"/>
            <a:ext cx="2560320" cy="25146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600" b="1"/>
            </a:lvl1pPr>
            <a:lvl2pPr>
              <a:spcAft>
                <a:spcPts val="300"/>
              </a:spcAft>
              <a:defRPr sz="1600"/>
            </a:lvl2pPr>
            <a:lvl3pPr>
              <a:spcAft>
                <a:spcPts val="300"/>
              </a:spcAft>
              <a:defRPr sz="1600"/>
            </a:lvl3pPr>
            <a:lvl4pPr>
              <a:spcAft>
                <a:spcPts val="300"/>
              </a:spcAft>
              <a:defRPr sz="1600"/>
            </a:lvl4pPr>
            <a:lvl5pPr>
              <a:spcAft>
                <a:spcPts val="300"/>
              </a:spcAft>
              <a:defRPr sz="1600"/>
            </a:lvl5pPr>
            <a:lvl6pPr>
              <a:spcAft>
                <a:spcPts val="300"/>
              </a:spcAft>
              <a:defRPr sz="1600"/>
            </a:lvl6pPr>
            <a:lvl7pPr>
              <a:spcAft>
                <a:spcPts val="300"/>
              </a:spcAft>
              <a:defRPr sz="1600"/>
            </a:lvl7pPr>
            <a:lvl8pPr>
              <a:spcAft>
                <a:spcPts val="300"/>
              </a:spcAft>
              <a:defRPr sz="1600"/>
            </a:lvl8pPr>
            <a:lvl9pPr>
              <a:spcAft>
                <a:spcPts val="300"/>
              </a:spcAft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6" name="Picture Placeholder 9"/>
          <p:cNvSpPr>
            <a:spLocks noGrp="1" noChangeAspect="1"/>
          </p:cNvSpPr>
          <p:nvPr>
            <p:ph type="pic" sz="quarter" idx="15"/>
          </p:nvPr>
        </p:nvSpPr>
        <p:spPr>
          <a:xfrm>
            <a:off x="3358197" y="2103438"/>
            <a:ext cx="1325880" cy="132588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358197" y="3657600"/>
            <a:ext cx="2560320" cy="25146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600" b="1"/>
            </a:lvl1pPr>
            <a:lvl2pPr>
              <a:spcAft>
                <a:spcPts val="300"/>
              </a:spcAft>
              <a:defRPr sz="1600"/>
            </a:lvl2pPr>
            <a:lvl3pPr>
              <a:spcAft>
                <a:spcPts val="300"/>
              </a:spcAft>
              <a:defRPr sz="1600"/>
            </a:lvl3pPr>
            <a:lvl4pPr>
              <a:spcAft>
                <a:spcPts val="300"/>
              </a:spcAft>
              <a:defRPr sz="1600"/>
            </a:lvl4pPr>
            <a:lvl5pPr>
              <a:spcAft>
                <a:spcPts val="300"/>
              </a:spcAft>
              <a:defRPr sz="1600"/>
            </a:lvl5pPr>
            <a:lvl6pPr>
              <a:spcAft>
                <a:spcPts val="300"/>
              </a:spcAft>
              <a:defRPr sz="1600"/>
            </a:lvl6pPr>
            <a:lvl7pPr>
              <a:spcAft>
                <a:spcPts val="300"/>
              </a:spcAft>
              <a:defRPr sz="1600"/>
            </a:lvl7pPr>
            <a:lvl8pPr>
              <a:spcAft>
                <a:spcPts val="300"/>
              </a:spcAft>
              <a:defRPr sz="1600"/>
            </a:lvl8pPr>
            <a:lvl9pPr>
              <a:spcAft>
                <a:spcPts val="300"/>
              </a:spcAft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8" name="Picture Placeholder 9"/>
          <p:cNvSpPr>
            <a:spLocks noGrp="1" noChangeAspect="1"/>
          </p:cNvSpPr>
          <p:nvPr>
            <p:ph type="pic" sz="quarter" idx="17"/>
          </p:nvPr>
        </p:nvSpPr>
        <p:spPr>
          <a:xfrm>
            <a:off x="6273482" y="2103438"/>
            <a:ext cx="1325880" cy="132588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273482" y="3657600"/>
            <a:ext cx="2560320" cy="25146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600" b="1"/>
            </a:lvl1pPr>
            <a:lvl2pPr>
              <a:spcAft>
                <a:spcPts val="300"/>
              </a:spcAft>
              <a:defRPr sz="1600"/>
            </a:lvl2pPr>
            <a:lvl3pPr>
              <a:spcAft>
                <a:spcPts val="300"/>
              </a:spcAft>
              <a:defRPr sz="1600"/>
            </a:lvl3pPr>
            <a:lvl4pPr>
              <a:spcAft>
                <a:spcPts val="300"/>
              </a:spcAft>
              <a:defRPr sz="1600"/>
            </a:lvl4pPr>
            <a:lvl5pPr>
              <a:spcAft>
                <a:spcPts val="300"/>
              </a:spcAft>
              <a:defRPr sz="1600"/>
            </a:lvl5pPr>
            <a:lvl6pPr>
              <a:spcAft>
                <a:spcPts val="300"/>
              </a:spcAft>
              <a:defRPr sz="1600"/>
            </a:lvl6pPr>
            <a:lvl7pPr>
              <a:spcAft>
                <a:spcPts val="300"/>
              </a:spcAft>
              <a:defRPr sz="1600"/>
            </a:lvl7pPr>
            <a:lvl8pPr>
              <a:spcAft>
                <a:spcPts val="300"/>
              </a:spcAft>
              <a:defRPr sz="1600"/>
            </a:lvl8pPr>
            <a:lvl9pPr>
              <a:spcAft>
                <a:spcPts val="300"/>
              </a:spcAft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4" name="Picture Placeholder 9"/>
          <p:cNvSpPr>
            <a:spLocks noGrp="1" noChangeAspect="1"/>
          </p:cNvSpPr>
          <p:nvPr>
            <p:ph type="pic" sz="quarter" idx="19"/>
          </p:nvPr>
        </p:nvSpPr>
        <p:spPr>
          <a:xfrm>
            <a:off x="9188767" y="2103438"/>
            <a:ext cx="1325880" cy="1325880"/>
          </a:xfrm>
          <a:solidFill>
            <a:srgbClr val="DEDEDE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9188767" y="3657600"/>
            <a:ext cx="2560320" cy="25146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1600" b="1"/>
            </a:lvl1pPr>
            <a:lvl2pPr>
              <a:spcAft>
                <a:spcPts val="300"/>
              </a:spcAft>
              <a:defRPr sz="1600"/>
            </a:lvl2pPr>
            <a:lvl3pPr>
              <a:spcAft>
                <a:spcPts val="300"/>
              </a:spcAft>
              <a:defRPr sz="1600"/>
            </a:lvl3pPr>
            <a:lvl4pPr>
              <a:spcAft>
                <a:spcPts val="300"/>
              </a:spcAft>
              <a:defRPr sz="1600"/>
            </a:lvl4pPr>
            <a:lvl5pPr>
              <a:spcAft>
                <a:spcPts val="300"/>
              </a:spcAft>
              <a:defRPr sz="1600"/>
            </a:lvl5pPr>
            <a:lvl6pPr>
              <a:spcAft>
                <a:spcPts val="300"/>
              </a:spcAft>
              <a:defRPr sz="1600"/>
            </a:lvl6pPr>
            <a:lvl7pPr>
              <a:spcAft>
                <a:spcPts val="300"/>
              </a:spcAft>
              <a:defRPr sz="1600"/>
            </a:lvl7pPr>
            <a:lvl8pPr>
              <a:spcAft>
                <a:spcPts val="300"/>
              </a:spcAft>
              <a:defRPr sz="1600"/>
            </a:lvl8pPr>
            <a:lvl9pPr>
              <a:spcAft>
                <a:spcPts val="300"/>
              </a:spcAft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022E1-5A19-8748-8180-279AACB6BB6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194D818-D8E8-5342-BDE8-319BC1FCE4A9}"/>
              </a:ext>
            </a:extLst>
          </p:cNvPr>
          <p:cNvSpPr>
            <a:spLocks noGrp="1"/>
          </p:cNvSpPr>
          <p:nvPr>
            <p:ph type="subTitle" idx="26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65038-8636-4945-8B6F-709A62BEACF1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625D97-D89C-574F-8C1D-AA1E4D4B3FA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42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har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103438"/>
            <a:ext cx="3529012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5600701" y="1428750"/>
            <a:ext cx="6148387" cy="4743450"/>
          </a:xfrm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256F8-EAA0-F045-A569-920F86A13F1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168D6DA-542B-6F48-A3F4-9AAC02852C7A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dirty="0"/>
              <a:t>[Optional slide subtitle]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12C7E-F059-4B46-B4D7-79D6BA8599B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9E013-6DD8-C341-9F6F-8AA53BE6CA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74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2103438"/>
            <a:ext cx="3971925" cy="4068762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60370" y="2377440"/>
            <a:ext cx="3611880" cy="1737360"/>
          </a:xfrm>
        </p:spPr>
        <p:txBody>
          <a:bodyPr tIns="0" bIns="0" anchor="t" anchorCtr="0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3600" b="1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00%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3931920"/>
            <a:ext cx="3328986" cy="206178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</a:defRPr>
            </a:lvl1pPr>
            <a:lvl2pPr marL="182880" indent="-1828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2pPr>
            <a:lvl3pPr marL="365760" indent="-1828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b="0">
                <a:solidFill>
                  <a:schemeClr val="bg1"/>
                </a:solidFill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b="0">
                <a:solidFill>
                  <a:schemeClr val="bg1"/>
                </a:solidFill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b="0">
                <a:solidFill>
                  <a:schemeClr val="bg1"/>
                </a:solidFill>
              </a:defRPr>
            </a:lvl5pPr>
            <a:lvl6pPr marL="914400" indent="-182880"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6pPr>
            <a:lvl7pPr marL="1097280" indent="-182880">
              <a:spcBef>
                <a:spcPts val="0"/>
              </a:spcBef>
              <a:buFont typeface="Arial" panose="020B0604020202020204" pitchFamily="34" charset="0"/>
              <a:buChar char="–"/>
              <a:defRPr>
                <a:solidFill>
                  <a:schemeClr val="bg1"/>
                </a:solidFill>
              </a:defRPr>
            </a:lvl7pPr>
            <a:lvl8pPr marL="1280160" indent="-182880"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8pPr>
            <a:lvl9pPr marL="1463040" indent="-182880">
              <a:spcBef>
                <a:spcPts val="0"/>
              </a:spcBef>
              <a:buFont typeface="Arial" panose="020B0604020202020204" pitchFamily="34" charset="0"/>
              <a:buChar char="–"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4327525" y="2095500"/>
            <a:ext cx="7421563" cy="4076699"/>
          </a:xfrm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E2E86-965C-BE4A-BDD2-8C3B0C7986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EA5A5-893B-6B4B-80D2-49FFC81C88C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F96C2-47B6-4747-B231-79A630D24A9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18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2913" y="3599542"/>
            <a:ext cx="3529012" cy="2578057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2095500"/>
            <a:ext cx="3529012" cy="1333500"/>
          </a:xfrm>
        </p:spPr>
        <p:txBody>
          <a:bodyPr anchor="ctr" anchorCtr="0"/>
          <a:lstStyle>
            <a:lvl1pPr>
              <a:lnSpc>
                <a:spcPct val="100000"/>
              </a:lnSpc>
              <a:defRPr sz="8500" b="0" spc="-1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00%</a:t>
            </a:r>
            <a:endParaRPr lang="en-GB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327524" y="2095500"/>
            <a:ext cx="3533775" cy="1333500"/>
          </a:xfrm>
        </p:spPr>
        <p:txBody>
          <a:bodyPr anchor="ctr" anchorCtr="0"/>
          <a:lstStyle>
            <a:lvl1pPr>
              <a:lnSpc>
                <a:spcPct val="100000"/>
              </a:lnSpc>
              <a:defRPr sz="8500" b="0" spc="-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00%</a:t>
            </a:r>
            <a:endParaRPr lang="en-GB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222571" y="2095500"/>
            <a:ext cx="3529012" cy="1333500"/>
          </a:xfrm>
        </p:spPr>
        <p:txBody>
          <a:bodyPr anchor="ctr" anchorCtr="0"/>
          <a:lstStyle>
            <a:lvl1pPr>
              <a:lnSpc>
                <a:spcPct val="100000"/>
              </a:lnSpc>
              <a:defRPr sz="8500" b="0" spc="-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00%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21E25-BA96-8149-8793-205BDC2635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4FBFED-85D0-8C43-84C6-BADD19241EDC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327525" y="3599542"/>
            <a:ext cx="3533775" cy="2578057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7D43B0B-6C29-D449-BC95-219F98DA27E0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222571" y="3599542"/>
            <a:ext cx="3529012" cy="2578057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F3B578-7307-3B4F-9573-5B25CD8634E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65346-FB7D-7243-B361-2D5958F844E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35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Dark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103438"/>
            <a:ext cx="3529012" cy="40687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34FC478-2103-444D-A788-6C385FEAD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0208723-B803-0D42-8863-6E0ACA5F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9D3C748-DE6A-F649-888F-43A3773D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746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hart Dark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103438"/>
            <a:ext cx="3529012" cy="40687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5600701" y="1428750"/>
            <a:ext cx="6148387" cy="4743450"/>
          </a:xfrm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EE541-D951-5343-8A19-5BC13B8C96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A7C0D-ED32-3C4A-A6FA-92C1A14555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2BE143-A791-F940-BA69-8C99703B69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681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Dark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42913" y="2103438"/>
            <a:ext cx="11306175" cy="4068762"/>
          </a:xfrm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8A692-B2AF-6448-8025-A2D10476E9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6BD465-CD15-EC45-83F1-C724AC166A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247A16-A0E7-4A40-BC88-A10C50CA51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5232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 Image Full"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143000"/>
            <a:ext cx="4572000" cy="4572000"/>
          </a:xfrm>
          <a:solidFill>
            <a:srgbClr val="E0301E"/>
          </a:solidFill>
        </p:spPr>
        <p:txBody>
          <a:bodyPr lIns="438912" tIns="1440000" rIns="252000" bIns="18000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E9DA768-B963-3547-B650-2E77ED7439D3}"/>
              </a:ext>
            </a:extLst>
          </p:cNvPr>
          <p:cNvSpPr>
            <a:spLocks noChangeAspect="1" noEditPoints="1"/>
          </p:cNvSpPr>
          <p:nvPr userDrawn="1"/>
        </p:nvSpPr>
        <p:spPr bwMode="white">
          <a:xfrm>
            <a:off x="442913" y="1623703"/>
            <a:ext cx="871538" cy="679450"/>
          </a:xfrm>
          <a:custGeom>
            <a:avLst/>
            <a:gdLst>
              <a:gd name="T0" fmla="*/ 1757 w 1811"/>
              <a:gd name="T1" fmla="*/ 1424 h 1424"/>
              <a:gd name="T2" fmla="*/ 1757 w 1811"/>
              <a:gd name="T3" fmla="*/ 1424 h 1424"/>
              <a:gd name="T4" fmla="*/ 1099 w 1811"/>
              <a:gd name="T5" fmla="*/ 1424 h 1424"/>
              <a:gd name="T6" fmla="*/ 1099 w 1811"/>
              <a:gd name="T7" fmla="*/ 953 h 1424"/>
              <a:gd name="T8" fmla="*/ 1149 w 1811"/>
              <a:gd name="T9" fmla="*/ 501 h 1424"/>
              <a:gd name="T10" fmla="*/ 1337 w 1811"/>
              <a:gd name="T11" fmla="*/ 206 h 1424"/>
              <a:gd name="T12" fmla="*/ 1682 w 1811"/>
              <a:gd name="T13" fmla="*/ 0 h 1424"/>
              <a:gd name="T14" fmla="*/ 1811 w 1811"/>
              <a:gd name="T15" fmla="*/ 271 h 1424"/>
              <a:gd name="T16" fmla="*/ 1529 w 1811"/>
              <a:gd name="T17" fmla="*/ 454 h 1424"/>
              <a:gd name="T18" fmla="*/ 1439 w 1811"/>
              <a:gd name="T19" fmla="*/ 766 h 1424"/>
              <a:gd name="T20" fmla="*/ 1757 w 1811"/>
              <a:gd name="T21" fmla="*/ 766 h 1424"/>
              <a:gd name="T22" fmla="*/ 1757 w 1811"/>
              <a:gd name="T23" fmla="*/ 1424 h 1424"/>
              <a:gd name="T24" fmla="*/ 658 w 1811"/>
              <a:gd name="T25" fmla="*/ 1424 h 1424"/>
              <a:gd name="T26" fmla="*/ 658 w 1811"/>
              <a:gd name="T27" fmla="*/ 1424 h 1424"/>
              <a:gd name="T28" fmla="*/ 0 w 1811"/>
              <a:gd name="T29" fmla="*/ 1424 h 1424"/>
              <a:gd name="T30" fmla="*/ 0 w 1811"/>
              <a:gd name="T31" fmla="*/ 953 h 1424"/>
              <a:gd name="T32" fmla="*/ 50 w 1811"/>
              <a:gd name="T33" fmla="*/ 502 h 1424"/>
              <a:gd name="T34" fmla="*/ 236 w 1811"/>
              <a:gd name="T35" fmla="*/ 206 h 1424"/>
              <a:gd name="T36" fmla="*/ 583 w 1811"/>
              <a:gd name="T37" fmla="*/ 0 h 1424"/>
              <a:gd name="T38" fmla="*/ 712 w 1811"/>
              <a:gd name="T39" fmla="*/ 271 h 1424"/>
              <a:gd name="T40" fmla="*/ 430 w 1811"/>
              <a:gd name="T41" fmla="*/ 454 h 1424"/>
              <a:gd name="T42" fmla="*/ 339 w 1811"/>
              <a:gd name="T43" fmla="*/ 766 h 1424"/>
              <a:gd name="T44" fmla="*/ 658 w 1811"/>
              <a:gd name="T45" fmla="*/ 766 h 1424"/>
              <a:gd name="T46" fmla="*/ 658 w 1811"/>
              <a:gd name="T47" fmla="*/ 1424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11" h="1424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36D47-D12A-3142-B681-815978E85E7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42CAE4-1315-134B-A97D-6331422E40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51649C-08F4-D84A-9E3B-1FCB427D60B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471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399" y="1752600"/>
            <a:ext cx="5176911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406586" y="1752600"/>
            <a:ext cx="5176911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09601" y="6337300"/>
            <a:ext cx="7877908" cy="2286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AutoNum type="arabicParenBoth"/>
              <a:defRPr sz="8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16"/>
          <p:cNvSpPr>
            <a:spLocks noGrp="1"/>
          </p:cNvSpPr>
          <p:nvPr>
            <p:ph type="body" sz="quarter" idx="15"/>
          </p:nvPr>
        </p:nvSpPr>
        <p:spPr>
          <a:xfrm>
            <a:off x="646687" y="1190610"/>
            <a:ext cx="5173820" cy="338554"/>
          </a:xfrm>
          <a:solidFill>
            <a:srgbClr val="0771B0"/>
          </a:solidFill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6"/>
          <p:cNvSpPr>
            <a:spLocks noGrp="1"/>
          </p:cNvSpPr>
          <p:nvPr>
            <p:ph type="body" sz="quarter" idx="16"/>
          </p:nvPr>
        </p:nvSpPr>
        <p:spPr>
          <a:xfrm>
            <a:off x="6371495" y="1190610"/>
            <a:ext cx="5173820" cy="338554"/>
          </a:xfrm>
          <a:solidFill>
            <a:srgbClr val="0771B0"/>
          </a:solidFill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2C15CA71-2CD0-4179-A522-7B0BBFA1E69F}" type="datetime1">
              <a:rPr lang="en-US" smtClean="0"/>
              <a:pPr/>
              <a:t>10/18/2023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4163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 Image Orange">
    <p:bg>
      <p:bgPr>
        <a:solidFill>
          <a:srgbClr val="D04A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3" y="1714500"/>
            <a:ext cx="5299393" cy="4457700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3000"/>
              </a:spcAft>
              <a:defRPr sz="3800" b="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BA5CA3E-5ADF-C84E-8B6D-07C039516DFE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42913" y="687001"/>
            <a:ext cx="871538" cy="679450"/>
          </a:xfrm>
          <a:custGeom>
            <a:avLst/>
            <a:gdLst>
              <a:gd name="T0" fmla="*/ 1757 w 1811"/>
              <a:gd name="T1" fmla="*/ 1424 h 1424"/>
              <a:gd name="T2" fmla="*/ 1757 w 1811"/>
              <a:gd name="T3" fmla="*/ 1424 h 1424"/>
              <a:gd name="T4" fmla="*/ 1099 w 1811"/>
              <a:gd name="T5" fmla="*/ 1424 h 1424"/>
              <a:gd name="T6" fmla="*/ 1099 w 1811"/>
              <a:gd name="T7" fmla="*/ 953 h 1424"/>
              <a:gd name="T8" fmla="*/ 1149 w 1811"/>
              <a:gd name="T9" fmla="*/ 501 h 1424"/>
              <a:gd name="T10" fmla="*/ 1337 w 1811"/>
              <a:gd name="T11" fmla="*/ 206 h 1424"/>
              <a:gd name="T12" fmla="*/ 1682 w 1811"/>
              <a:gd name="T13" fmla="*/ 0 h 1424"/>
              <a:gd name="T14" fmla="*/ 1811 w 1811"/>
              <a:gd name="T15" fmla="*/ 271 h 1424"/>
              <a:gd name="T16" fmla="*/ 1529 w 1811"/>
              <a:gd name="T17" fmla="*/ 454 h 1424"/>
              <a:gd name="T18" fmla="*/ 1439 w 1811"/>
              <a:gd name="T19" fmla="*/ 766 h 1424"/>
              <a:gd name="T20" fmla="*/ 1757 w 1811"/>
              <a:gd name="T21" fmla="*/ 766 h 1424"/>
              <a:gd name="T22" fmla="*/ 1757 w 1811"/>
              <a:gd name="T23" fmla="*/ 1424 h 1424"/>
              <a:gd name="T24" fmla="*/ 658 w 1811"/>
              <a:gd name="T25" fmla="*/ 1424 h 1424"/>
              <a:gd name="T26" fmla="*/ 658 w 1811"/>
              <a:gd name="T27" fmla="*/ 1424 h 1424"/>
              <a:gd name="T28" fmla="*/ 0 w 1811"/>
              <a:gd name="T29" fmla="*/ 1424 h 1424"/>
              <a:gd name="T30" fmla="*/ 0 w 1811"/>
              <a:gd name="T31" fmla="*/ 953 h 1424"/>
              <a:gd name="T32" fmla="*/ 50 w 1811"/>
              <a:gd name="T33" fmla="*/ 502 h 1424"/>
              <a:gd name="T34" fmla="*/ 236 w 1811"/>
              <a:gd name="T35" fmla="*/ 206 h 1424"/>
              <a:gd name="T36" fmla="*/ 583 w 1811"/>
              <a:gd name="T37" fmla="*/ 0 h 1424"/>
              <a:gd name="T38" fmla="*/ 712 w 1811"/>
              <a:gd name="T39" fmla="*/ 271 h 1424"/>
              <a:gd name="T40" fmla="*/ 430 w 1811"/>
              <a:gd name="T41" fmla="*/ 454 h 1424"/>
              <a:gd name="T42" fmla="*/ 339 w 1811"/>
              <a:gd name="T43" fmla="*/ 766 h 1424"/>
              <a:gd name="T44" fmla="*/ 658 w 1811"/>
              <a:gd name="T45" fmla="*/ 766 h 1424"/>
              <a:gd name="T46" fmla="*/ 658 w 1811"/>
              <a:gd name="T47" fmla="*/ 1424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11" h="1424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ACB6F4-A2A7-6E4D-A8EB-50B5B35AADE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C6095-B1C7-6143-B9FD-C545A6D0357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7A802-0AAE-FA43-8858-03590E76403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301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 anchorCtr="0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3" y="1714500"/>
            <a:ext cx="5299393" cy="4457700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3000"/>
              </a:spcAft>
              <a:defRPr sz="3800" b="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51F50DC-1032-F848-8EFD-503462F6015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2913" y="687001"/>
            <a:ext cx="871538" cy="679450"/>
          </a:xfrm>
          <a:custGeom>
            <a:avLst/>
            <a:gdLst>
              <a:gd name="T0" fmla="*/ 1757 w 1811"/>
              <a:gd name="T1" fmla="*/ 1424 h 1424"/>
              <a:gd name="T2" fmla="*/ 1757 w 1811"/>
              <a:gd name="T3" fmla="*/ 1424 h 1424"/>
              <a:gd name="T4" fmla="*/ 1099 w 1811"/>
              <a:gd name="T5" fmla="*/ 1424 h 1424"/>
              <a:gd name="T6" fmla="*/ 1099 w 1811"/>
              <a:gd name="T7" fmla="*/ 953 h 1424"/>
              <a:gd name="T8" fmla="*/ 1149 w 1811"/>
              <a:gd name="T9" fmla="*/ 501 h 1424"/>
              <a:gd name="T10" fmla="*/ 1337 w 1811"/>
              <a:gd name="T11" fmla="*/ 206 h 1424"/>
              <a:gd name="T12" fmla="*/ 1682 w 1811"/>
              <a:gd name="T13" fmla="*/ 0 h 1424"/>
              <a:gd name="T14" fmla="*/ 1811 w 1811"/>
              <a:gd name="T15" fmla="*/ 271 h 1424"/>
              <a:gd name="T16" fmla="*/ 1529 w 1811"/>
              <a:gd name="T17" fmla="*/ 454 h 1424"/>
              <a:gd name="T18" fmla="*/ 1439 w 1811"/>
              <a:gd name="T19" fmla="*/ 766 h 1424"/>
              <a:gd name="T20" fmla="*/ 1757 w 1811"/>
              <a:gd name="T21" fmla="*/ 766 h 1424"/>
              <a:gd name="T22" fmla="*/ 1757 w 1811"/>
              <a:gd name="T23" fmla="*/ 1424 h 1424"/>
              <a:gd name="T24" fmla="*/ 658 w 1811"/>
              <a:gd name="T25" fmla="*/ 1424 h 1424"/>
              <a:gd name="T26" fmla="*/ 658 w 1811"/>
              <a:gd name="T27" fmla="*/ 1424 h 1424"/>
              <a:gd name="T28" fmla="*/ 0 w 1811"/>
              <a:gd name="T29" fmla="*/ 1424 h 1424"/>
              <a:gd name="T30" fmla="*/ 0 w 1811"/>
              <a:gd name="T31" fmla="*/ 953 h 1424"/>
              <a:gd name="T32" fmla="*/ 50 w 1811"/>
              <a:gd name="T33" fmla="*/ 502 h 1424"/>
              <a:gd name="T34" fmla="*/ 236 w 1811"/>
              <a:gd name="T35" fmla="*/ 206 h 1424"/>
              <a:gd name="T36" fmla="*/ 583 w 1811"/>
              <a:gd name="T37" fmla="*/ 0 h 1424"/>
              <a:gd name="T38" fmla="*/ 712 w 1811"/>
              <a:gd name="T39" fmla="*/ 271 h 1424"/>
              <a:gd name="T40" fmla="*/ 430 w 1811"/>
              <a:gd name="T41" fmla="*/ 454 h 1424"/>
              <a:gd name="T42" fmla="*/ 339 w 1811"/>
              <a:gd name="T43" fmla="*/ 766 h 1424"/>
              <a:gd name="T44" fmla="*/ 658 w 1811"/>
              <a:gd name="T45" fmla="*/ 766 h 1424"/>
              <a:gd name="T46" fmla="*/ 658 w 1811"/>
              <a:gd name="T47" fmla="*/ 1424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11" h="1424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18CEB-562C-EF47-A905-BA1BD3BB0B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BEC181-486E-E441-8900-B8446C2DF2C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E6323-CD0D-424F-880F-55737281900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2859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274570"/>
            <a:ext cx="9540366" cy="3897630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3000"/>
              </a:spcAft>
              <a:defRPr sz="3800" b="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7AD3661-A443-F74F-9528-11F7BA264B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2913" y="1362959"/>
            <a:ext cx="871538" cy="679450"/>
          </a:xfrm>
          <a:custGeom>
            <a:avLst/>
            <a:gdLst>
              <a:gd name="T0" fmla="*/ 1757 w 1811"/>
              <a:gd name="T1" fmla="*/ 1424 h 1424"/>
              <a:gd name="T2" fmla="*/ 1757 w 1811"/>
              <a:gd name="T3" fmla="*/ 1424 h 1424"/>
              <a:gd name="T4" fmla="*/ 1099 w 1811"/>
              <a:gd name="T5" fmla="*/ 1424 h 1424"/>
              <a:gd name="T6" fmla="*/ 1099 w 1811"/>
              <a:gd name="T7" fmla="*/ 953 h 1424"/>
              <a:gd name="T8" fmla="*/ 1149 w 1811"/>
              <a:gd name="T9" fmla="*/ 501 h 1424"/>
              <a:gd name="T10" fmla="*/ 1337 w 1811"/>
              <a:gd name="T11" fmla="*/ 206 h 1424"/>
              <a:gd name="T12" fmla="*/ 1682 w 1811"/>
              <a:gd name="T13" fmla="*/ 0 h 1424"/>
              <a:gd name="T14" fmla="*/ 1811 w 1811"/>
              <a:gd name="T15" fmla="*/ 271 h 1424"/>
              <a:gd name="T16" fmla="*/ 1529 w 1811"/>
              <a:gd name="T17" fmla="*/ 454 h 1424"/>
              <a:gd name="T18" fmla="*/ 1439 w 1811"/>
              <a:gd name="T19" fmla="*/ 766 h 1424"/>
              <a:gd name="T20" fmla="*/ 1757 w 1811"/>
              <a:gd name="T21" fmla="*/ 766 h 1424"/>
              <a:gd name="T22" fmla="*/ 1757 w 1811"/>
              <a:gd name="T23" fmla="*/ 1424 h 1424"/>
              <a:gd name="T24" fmla="*/ 658 w 1811"/>
              <a:gd name="T25" fmla="*/ 1424 h 1424"/>
              <a:gd name="T26" fmla="*/ 658 w 1811"/>
              <a:gd name="T27" fmla="*/ 1424 h 1424"/>
              <a:gd name="T28" fmla="*/ 0 w 1811"/>
              <a:gd name="T29" fmla="*/ 1424 h 1424"/>
              <a:gd name="T30" fmla="*/ 0 w 1811"/>
              <a:gd name="T31" fmla="*/ 953 h 1424"/>
              <a:gd name="T32" fmla="*/ 50 w 1811"/>
              <a:gd name="T33" fmla="*/ 502 h 1424"/>
              <a:gd name="T34" fmla="*/ 236 w 1811"/>
              <a:gd name="T35" fmla="*/ 206 h 1424"/>
              <a:gd name="T36" fmla="*/ 583 w 1811"/>
              <a:gd name="T37" fmla="*/ 0 h 1424"/>
              <a:gd name="T38" fmla="*/ 712 w 1811"/>
              <a:gd name="T39" fmla="*/ 271 h 1424"/>
              <a:gd name="T40" fmla="*/ 430 w 1811"/>
              <a:gd name="T41" fmla="*/ 454 h 1424"/>
              <a:gd name="T42" fmla="*/ 339 w 1811"/>
              <a:gd name="T43" fmla="*/ 766 h 1424"/>
              <a:gd name="T44" fmla="*/ 658 w 1811"/>
              <a:gd name="T45" fmla="*/ 766 h 1424"/>
              <a:gd name="T46" fmla="*/ 658 w 1811"/>
              <a:gd name="T47" fmla="*/ 1424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11" h="1424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5DC986-4502-464F-A426-50A70EA2E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7195B-4456-9145-8D6E-97A5EBDF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7263F-492F-7F4E-9E89-2A38E1B27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153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 Orange">
    <p:bg>
      <p:bgPr>
        <a:solidFill>
          <a:srgbClr val="D04A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274570"/>
            <a:ext cx="9540366" cy="3897630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3000"/>
              </a:spcAft>
              <a:defRPr sz="3800" b="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53C6A26-069C-C142-8C96-315DE67FAD09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42913" y="1362959"/>
            <a:ext cx="871538" cy="679450"/>
          </a:xfrm>
          <a:custGeom>
            <a:avLst/>
            <a:gdLst>
              <a:gd name="T0" fmla="*/ 1757 w 1811"/>
              <a:gd name="T1" fmla="*/ 1424 h 1424"/>
              <a:gd name="T2" fmla="*/ 1757 w 1811"/>
              <a:gd name="T3" fmla="*/ 1424 h 1424"/>
              <a:gd name="T4" fmla="*/ 1099 w 1811"/>
              <a:gd name="T5" fmla="*/ 1424 h 1424"/>
              <a:gd name="T6" fmla="*/ 1099 w 1811"/>
              <a:gd name="T7" fmla="*/ 953 h 1424"/>
              <a:gd name="T8" fmla="*/ 1149 w 1811"/>
              <a:gd name="T9" fmla="*/ 501 h 1424"/>
              <a:gd name="T10" fmla="*/ 1337 w 1811"/>
              <a:gd name="T11" fmla="*/ 206 h 1424"/>
              <a:gd name="T12" fmla="*/ 1682 w 1811"/>
              <a:gd name="T13" fmla="*/ 0 h 1424"/>
              <a:gd name="T14" fmla="*/ 1811 w 1811"/>
              <a:gd name="T15" fmla="*/ 271 h 1424"/>
              <a:gd name="T16" fmla="*/ 1529 w 1811"/>
              <a:gd name="T17" fmla="*/ 454 h 1424"/>
              <a:gd name="T18" fmla="*/ 1439 w 1811"/>
              <a:gd name="T19" fmla="*/ 766 h 1424"/>
              <a:gd name="T20" fmla="*/ 1757 w 1811"/>
              <a:gd name="T21" fmla="*/ 766 h 1424"/>
              <a:gd name="T22" fmla="*/ 1757 w 1811"/>
              <a:gd name="T23" fmla="*/ 1424 h 1424"/>
              <a:gd name="T24" fmla="*/ 658 w 1811"/>
              <a:gd name="T25" fmla="*/ 1424 h 1424"/>
              <a:gd name="T26" fmla="*/ 658 w 1811"/>
              <a:gd name="T27" fmla="*/ 1424 h 1424"/>
              <a:gd name="T28" fmla="*/ 0 w 1811"/>
              <a:gd name="T29" fmla="*/ 1424 h 1424"/>
              <a:gd name="T30" fmla="*/ 0 w 1811"/>
              <a:gd name="T31" fmla="*/ 953 h 1424"/>
              <a:gd name="T32" fmla="*/ 50 w 1811"/>
              <a:gd name="T33" fmla="*/ 502 h 1424"/>
              <a:gd name="T34" fmla="*/ 236 w 1811"/>
              <a:gd name="T35" fmla="*/ 206 h 1424"/>
              <a:gd name="T36" fmla="*/ 583 w 1811"/>
              <a:gd name="T37" fmla="*/ 0 h 1424"/>
              <a:gd name="T38" fmla="*/ 712 w 1811"/>
              <a:gd name="T39" fmla="*/ 271 h 1424"/>
              <a:gd name="T40" fmla="*/ 430 w 1811"/>
              <a:gd name="T41" fmla="*/ 454 h 1424"/>
              <a:gd name="T42" fmla="*/ 339 w 1811"/>
              <a:gd name="T43" fmla="*/ 766 h 1424"/>
              <a:gd name="T44" fmla="*/ 658 w 1811"/>
              <a:gd name="T45" fmla="*/ 766 h 1424"/>
              <a:gd name="T46" fmla="*/ 658 w 1811"/>
              <a:gd name="T47" fmla="*/ 1424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11" h="1424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95925A0-A65A-B94F-AD42-4A17D5E9B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1CB2D71-BA29-2E4C-A7F8-AB7C48FC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E0FBAD1-BD7F-C249-B609-9F42DAA2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423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 Red">
    <p:bg>
      <p:bgPr>
        <a:solidFill>
          <a:srgbClr val="E03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274570"/>
            <a:ext cx="9540366" cy="3897630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3000"/>
              </a:spcAft>
              <a:defRPr sz="3800" b="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5C37678-6A0A-C84B-9A52-9B7F891FFFD3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42913" y="1362959"/>
            <a:ext cx="871538" cy="679450"/>
          </a:xfrm>
          <a:custGeom>
            <a:avLst/>
            <a:gdLst>
              <a:gd name="T0" fmla="*/ 1757 w 1811"/>
              <a:gd name="T1" fmla="*/ 1424 h 1424"/>
              <a:gd name="T2" fmla="*/ 1757 w 1811"/>
              <a:gd name="T3" fmla="*/ 1424 h 1424"/>
              <a:gd name="T4" fmla="*/ 1099 w 1811"/>
              <a:gd name="T5" fmla="*/ 1424 h 1424"/>
              <a:gd name="T6" fmla="*/ 1099 w 1811"/>
              <a:gd name="T7" fmla="*/ 953 h 1424"/>
              <a:gd name="T8" fmla="*/ 1149 w 1811"/>
              <a:gd name="T9" fmla="*/ 501 h 1424"/>
              <a:gd name="T10" fmla="*/ 1337 w 1811"/>
              <a:gd name="T11" fmla="*/ 206 h 1424"/>
              <a:gd name="T12" fmla="*/ 1682 w 1811"/>
              <a:gd name="T13" fmla="*/ 0 h 1424"/>
              <a:gd name="T14" fmla="*/ 1811 w 1811"/>
              <a:gd name="T15" fmla="*/ 271 h 1424"/>
              <a:gd name="T16" fmla="*/ 1529 w 1811"/>
              <a:gd name="T17" fmla="*/ 454 h 1424"/>
              <a:gd name="T18" fmla="*/ 1439 w 1811"/>
              <a:gd name="T19" fmla="*/ 766 h 1424"/>
              <a:gd name="T20" fmla="*/ 1757 w 1811"/>
              <a:gd name="T21" fmla="*/ 766 h 1424"/>
              <a:gd name="T22" fmla="*/ 1757 w 1811"/>
              <a:gd name="T23" fmla="*/ 1424 h 1424"/>
              <a:gd name="T24" fmla="*/ 658 w 1811"/>
              <a:gd name="T25" fmla="*/ 1424 h 1424"/>
              <a:gd name="T26" fmla="*/ 658 w 1811"/>
              <a:gd name="T27" fmla="*/ 1424 h 1424"/>
              <a:gd name="T28" fmla="*/ 0 w 1811"/>
              <a:gd name="T29" fmla="*/ 1424 h 1424"/>
              <a:gd name="T30" fmla="*/ 0 w 1811"/>
              <a:gd name="T31" fmla="*/ 953 h 1424"/>
              <a:gd name="T32" fmla="*/ 50 w 1811"/>
              <a:gd name="T33" fmla="*/ 502 h 1424"/>
              <a:gd name="T34" fmla="*/ 236 w 1811"/>
              <a:gd name="T35" fmla="*/ 206 h 1424"/>
              <a:gd name="T36" fmla="*/ 583 w 1811"/>
              <a:gd name="T37" fmla="*/ 0 h 1424"/>
              <a:gd name="T38" fmla="*/ 712 w 1811"/>
              <a:gd name="T39" fmla="*/ 271 h 1424"/>
              <a:gd name="T40" fmla="*/ 430 w 1811"/>
              <a:gd name="T41" fmla="*/ 454 h 1424"/>
              <a:gd name="T42" fmla="*/ 339 w 1811"/>
              <a:gd name="T43" fmla="*/ 766 h 1424"/>
              <a:gd name="T44" fmla="*/ 658 w 1811"/>
              <a:gd name="T45" fmla="*/ 766 h 1424"/>
              <a:gd name="T46" fmla="*/ 658 w 1811"/>
              <a:gd name="T47" fmla="*/ 1424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11" h="1424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944E79-860F-9542-986D-3F487E11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3EA61-A2A9-8D46-A8C8-F5D81CC93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410A1E-B181-CB46-A25E-398B598C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994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 Rose">
    <p:bg>
      <p:bgPr>
        <a:solidFill>
          <a:srgbClr val="DB5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274570"/>
            <a:ext cx="9540366" cy="3897630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3000"/>
              </a:spcAft>
              <a:defRPr sz="3800" b="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3D58181-4255-CF4B-AEC5-6ADD879A60CA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42913" y="1362959"/>
            <a:ext cx="871538" cy="679450"/>
          </a:xfrm>
          <a:custGeom>
            <a:avLst/>
            <a:gdLst>
              <a:gd name="T0" fmla="*/ 1757 w 1811"/>
              <a:gd name="T1" fmla="*/ 1424 h 1424"/>
              <a:gd name="T2" fmla="*/ 1757 w 1811"/>
              <a:gd name="T3" fmla="*/ 1424 h 1424"/>
              <a:gd name="T4" fmla="*/ 1099 w 1811"/>
              <a:gd name="T5" fmla="*/ 1424 h 1424"/>
              <a:gd name="T6" fmla="*/ 1099 w 1811"/>
              <a:gd name="T7" fmla="*/ 953 h 1424"/>
              <a:gd name="T8" fmla="*/ 1149 w 1811"/>
              <a:gd name="T9" fmla="*/ 501 h 1424"/>
              <a:gd name="T10" fmla="*/ 1337 w 1811"/>
              <a:gd name="T11" fmla="*/ 206 h 1424"/>
              <a:gd name="T12" fmla="*/ 1682 w 1811"/>
              <a:gd name="T13" fmla="*/ 0 h 1424"/>
              <a:gd name="T14" fmla="*/ 1811 w 1811"/>
              <a:gd name="T15" fmla="*/ 271 h 1424"/>
              <a:gd name="T16" fmla="*/ 1529 w 1811"/>
              <a:gd name="T17" fmla="*/ 454 h 1424"/>
              <a:gd name="T18" fmla="*/ 1439 w 1811"/>
              <a:gd name="T19" fmla="*/ 766 h 1424"/>
              <a:gd name="T20" fmla="*/ 1757 w 1811"/>
              <a:gd name="T21" fmla="*/ 766 h 1424"/>
              <a:gd name="T22" fmla="*/ 1757 w 1811"/>
              <a:gd name="T23" fmla="*/ 1424 h 1424"/>
              <a:gd name="T24" fmla="*/ 658 w 1811"/>
              <a:gd name="T25" fmla="*/ 1424 h 1424"/>
              <a:gd name="T26" fmla="*/ 658 w 1811"/>
              <a:gd name="T27" fmla="*/ 1424 h 1424"/>
              <a:gd name="T28" fmla="*/ 0 w 1811"/>
              <a:gd name="T29" fmla="*/ 1424 h 1424"/>
              <a:gd name="T30" fmla="*/ 0 w 1811"/>
              <a:gd name="T31" fmla="*/ 953 h 1424"/>
              <a:gd name="T32" fmla="*/ 50 w 1811"/>
              <a:gd name="T33" fmla="*/ 502 h 1424"/>
              <a:gd name="T34" fmla="*/ 236 w 1811"/>
              <a:gd name="T35" fmla="*/ 206 h 1424"/>
              <a:gd name="T36" fmla="*/ 583 w 1811"/>
              <a:gd name="T37" fmla="*/ 0 h 1424"/>
              <a:gd name="T38" fmla="*/ 712 w 1811"/>
              <a:gd name="T39" fmla="*/ 271 h 1424"/>
              <a:gd name="T40" fmla="*/ 430 w 1811"/>
              <a:gd name="T41" fmla="*/ 454 h 1424"/>
              <a:gd name="T42" fmla="*/ 339 w 1811"/>
              <a:gd name="T43" fmla="*/ 766 h 1424"/>
              <a:gd name="T44" fmla="*/ 658 w 1811"/>
              <a:gd name="T45" fmla="*/ 766 h 1424"/>
              <a:gd name="T46" fmla="*/ 658 w 1811"/>
              <a:gd name="T47" fmla="*/ 1424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11" h="1424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F2FE2-E936-7745-91D2-A6D8CA7F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FEE05-057D-214D-903C-F8FD6A36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12AF3-FC08-E446-85E1-796189A84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678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 Grey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2914" y="2274570"/>
            <a:ext cx="9540366" cy="3897630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3000"/>
              </a:spcAft>
              <a:defRPr sz="3800" b="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56180B7-FBDB-F345-B5D1-21FE86D79BA3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42913" y="1362959"/>
            <a:ext cx="871538" cy="679450"/>
          </a:xfrm>
          <a:custGeom>
            <a:avLst/>
            <a:gdLst>
              <a:gd name="T0" fmla="*/ 1757 w 1811"/>
              <a:gd name="T1" fmla="*/ 1424 h 1424"/>
              <a:gd name="T2" fmla="*/ 1757 w 1811"/>
              <a:gd name="T3" fmla="*/ 1424 h 1424"/>
              <a:gd name="T4" fmla="*/ 1099 w 1811"/>
              <a:gd name="T5" fmla="*/ 1424 h 1424"/>
              <a:gd name="T6" fmla="*/ 1099 w 1811"/>
              <a:gd name="T7" fmla="*/ 953 h 1424"/>
              <a:gd name="T8" fmla="*/ 1149 w 1811"/>
              <a:gd name="T9" fmla="*/ 501 h 1424"/>
              <a:gd name="T10" fmla="*/ 1337 w 1811"/>
              <a:gd name="T11" fmla="*/ 206 h 1424"/>
              <a:gd name="T12" fmla="*/ 1682 w 1811"/>
              <a:gd name="T13" fmla="*/ 0 h 1424"/>
              <a:gd name="T14" fmla="*/ 1811 w 1811"/>
              <a:gd name="T15" fmla="*/ 271 h 1424"/>
              <a:gd name="T16" fmla="*/ 1529 w 1811"/>
              <a:gd name="T17" fmla="*/ 454 h 1424"/>
              <a:gd name="T18" fmla="*/ 1439 w 1811"/>
              <a:gd name="T19" fmla="*/ 766 h 1424"/>
              <a:gd name="T20" fmla="*/ 1757 w 1811"/>
              <a:gd name="T21" fmla="*/ 766 h 1424"/>
              <a:gd name="T22" fmla="*/ 1757 w 1811"/>
              <a:gd name="T23" fmla="*/ 1424 h 1424"/>
              <a:gd name="T24" fmla="*/ 658 w 1811"/>
              <a:gd name="T25" fmla="*/ 1424 h 1424"/>
              <a:gd name="T26" fmla="*/ 658 w 1811"/>
              <a:gd name="T27" fmla="*/ 1424 h 1424"/>
              <a:gd name="T28" fmla="*/ 0 w 1811"/>
              <a:gd name="T29" fmla="*/ 1424 h 1424"/>
              <a:gd name="T30" fmla="*/ 0 w 1811"/>
              <a:gd name="T31" fmla="*/ 953 h 1424"/>
              <a:gd name="T32" fmla="*/ 50 w 1811"/>
              <a:gd name="T33" fmla="*/ 502 h 1424"/>
              <a:gd name="T34" fmla="*/ 236 w 1811"/>
              <a:gd name="T35" fmla="*/ 206 h 1424"/>
              <a:gd name="T36" fmla="*/ 583 w 1811"/>
              <a:gd name="T37" fmla="*/ 0 h 1424"/>
              <a:gd name="T38" fmla="*/ 712 w 1811"/>
              <a:gd name="T39" fmla="*/ 271 h 1424"/>
              <a:gd name="T40" fmla="*/ 430 w 1811"/>
              <a:gd name="T41" fmla="*/ 454 h 1424"/>
              <a:gd name="T42" fmla="*/ 339 w 1811"/>
              <a:gd name="T43" fmla="*/ 766 h 1424"/>
              <a:gd name="T44" fmla="*/ 658 w 1811"/>
              <a:gd name="T45" fmla="*/ 766 h 1424"/>
              <a:gd name="T46" fmla="*/ 658 w 1811"/>
              <a:gd name="T47" fmla="*/ 1424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11" h="1424">
                <a:moveTo>
                  <a:pt x="1757" y="1424"/>
                </a:moveTo>
                <a:lnTo>
                  <a:pt x="1757" y="1424"/>
                </a:lnTo>
                <a:lnTo>
                  <a:pt x="1099" y="1424"/>
                </a:lnTo>
                <a:lnTo>
                  <a:pt x="1099" y="953"/>
                </a:lnTo>
                <a:cubicBezTo>
                  <a:pt x="1099" y="761"/>
                  <a:pt x="1115" y="610"/>
                  <a:pt x="1149" y="501"/>
                </a:cubicBezTo>
                <a:cubicBezTo>
                  <a:pt x="1183" y="392"/>
                  <a:pt x="1245" y="293"/>
                  <a:pt x="1337" y="206"/>
                </a:cubicBezTo>
                <a:cubicBezTo>
                  <a:pt x="1428" y="118"/>
                  <a:pt x="1543" y="50"/>
                  <a:pt x="1682" y="0"/>
                </a:cubicBezTo>
                <a:lnTo>
                  <a:pt x="1811" y="271"/>
                </a:lnTo>
                <a:cubicBezTo>
                  <a:pt x="1680" y="315"/>
                  <a:pt x="1586" y="376"/>
                  <a:pt x="1529" y="454"/>
                </a:cubicBezTo>
                <a:cubicBezTo>
                  <a:pt x="1472" y="532"/>
                  <a:pt x="1442" y="636"/>
                  <a:pt x="1439" y="766"/>
                </a:cubicBezTo>
                <a:lnTo>
                  <a:pt x="1757" y="766"/>
                </a:lnTo>
                <a:lnTo>
                  <a:pt x="1757" y="1424"/>
                </a:lnTo>
                <a:close/>
                <a:moveTo>
                  <a:pt x="658" y="1424"/>
                </a:moveTo>
                <a:lnTo>
                  <a:pt x="658" y="1424"/>
                </a:lnTo>
                <a:lnTo>
                  <a:pt x="0" y="1424"/>
                </a:lnTo>
                <a:lnTo>
                  <a:pt x="0" y="953"/>
                </a:lnTo>
                <a:cubicBezTo>
                  <a:pt x="0" y="763"/>
                  <a:pt x="16" y="612"/>
                  <a:pt x="50" y="502"/>
                </a:cubicBezTo>
                <a:cubicBezTo>
                  <a:pt x="83" y="392"/>
                  <a:pt x="146" y="293"/>
                  <a:pt x="236" y="206"/>
                </a:cubicBezTo>
                <a:cubicBezTo>
                  <a:pt x="327" y="118"/>
                  <a:pt x="442" y="50"/>
                  <a:pt x="583" y="0"/>
                </a:cubicBezTo>
                <a:lnTo>
                  <a:pt x="712" y="271"/>
                </a:lnTo>
                <a:cubicBezTo>
                  <a:pt x="581" y="315"/>
                  <a:pt x="487" y="376"/>
                  <a:pt x="430" y="454"/>
                </a:cubicBezTo>
                <a:cubicBezTo>
                  <a:pt x="373" y="532"/>
                  <a:pt x="342" y="636"/>
                  <a:pt x="339" y="766"/>
                </a:cubicBezTo>
                <a:lnTo>
                  <a:pt x="658" y="766"/>
                </a:lnTo>
                <a:lnTo>
                  <a:pt x="658" y="1424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B60EFE-B508-D848-9B02-A73119F1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B4447-C39F-954F-B842-43560F6E9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D7BB50-999D-5745-BB53-01106665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726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bg>
      <p:bgPr>
        <a:solidFill>
          <a:srgbClr val="D04A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1413" y="2103438"/>
            <a:ext cx="4936658" cy="2564265"/>
          </a:xfrm>
        </p:spPr>
        <p:txBody>
          <a:bodyPr anchor="t" anchorCtr="0">
            <a:noAutofit/>
          </a:bodyPr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[Section header title]</a:t>
            </a:r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1971A9E-1347-2E4A-8F01-32BA5D5488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0"/>
            <a:ext cx="4344987" cy="6858000"/>
          </a:xfrm>
          <a:noFill/>
        </p:spPr>
        <p:txBody>
          <a:bodyPr anchor="ctr" anchorCtr="0"/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 b="0">
                <a:solidFill>
                  <a:schemeClr val="bg1"/>
                </a:solidFill>
              </a:defRPr>
            </a:lvl1pPr>
            <a:lvl2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2pPr>
            <a:lvl3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3pPr>
            <a:lvl4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4pPr>
            <a:lvl5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5pPr>
            <a:lvl6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6pPr>
            <a:lvl7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7pPr>
            <a:lvl8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8pPr>
            <a:lvl9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75197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bg>
      <p:bgPr>
        <a:solidFill>
          <a:srgbClr val="E03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51413" y="2103438"/>
            <a:ext cx="4936658" cy="2564265"/>
          </a:xfrm>
        </p:spPr>
        <p:txBody>
          <a:bodyPr anchor="t" anchorCtr="0">
            <a:noAutofit/>
          </a:bodyPr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[Section header title]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60A2100-6DF1-414A-91DA-B6027C61B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0"/>
            <a:ext cx="4344987" cy="6858000"/>
          </a:xfrm>
          <a:noFill/>
        </p:spPr>
        <p:txBody>
          <a:bodyPr anchor="ctr" anchorCtr="0"/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 b="0">
                <a:solidFill>
                  <a:schemeClr val="bg1"/>
                </a:solidFill>
              </a:defRPr>
            </a:lvl1pPr>
            <a:lvl2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2pPr>
            <a:lvl3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3pPr>
            <a:lvl4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4pPr>
            <a:lvl5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5pPr>
            <a:lvl6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6pPr>
            <a:lvl7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7pPr>
            <a:lvl8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8pPr>
            <a:lvl9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9252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ose">
    <p:bg>
      <p:bgPr>
        <a:solidFill>
          <a:srgbClr val="DB5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51413" y="2103438"/>
            <a:ext cx="4936658" cy="2564265"/>
          </a:xfrm>
        </p:spPr>
        <p:txBody>
          <a:bodyPr anchor="t" anchorCtr="0">
            <a:noAutofit/>
          </a:bodyPr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[Section header title]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6D911B5-C441-B44D-9980-56426B1A19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0"/>
            <a:ext cx="4344987" cy="6858000"/>
          </a:xfrm>
          <a:noFill/>
        </p:spPr>
        <p:txBody>
          <a:bodyPr anchor="ctr" anchorCtr="0"/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 b="0">
                <a:solidFill>
                  <a:schemeClr val="bg1"/>
                </a:solidFill>
              </a:defRPr>
            </a:lvl1pPr>
            <a:lvl2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2pPr>
            <a:lvl3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3pPr>
            <a:lvl4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4pPr>
            <a:lvl5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5pPr>
            <a:lvl6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6pPr>
            <a:lvl7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7pPr>
            <a:lvl8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8pPr>
            <a:lvl9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2854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3662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y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51413" y="2103438"/>
            <a:ext cx="4936658" cy="2564265"/>
          </a:xfrm>
        </p:spPr>
        <p:txBody>
          <a:bodyPr anchor="t" anchorCtr="0">
            <a:noAutofit/>
          </a:bodyPr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[Section header title]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F941B13-F925-1C4F-8990-F4149ED1B1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12" y="0"/>
            <a:ext cx="4344987" cy="6858000"/>
          </a:xfrm>
          <a:noFill/>
        </p:spPr>
        <p:txBody>
          <a:bodyPr anchor="ctr" anchorCtr="0"/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 b="0">
                <a:solidFill>
                  <a:schemeClr val="bg1"/>
                </a:solidFill>
              </a:defRPr>
            </a:lvl1pPr>
            <a:lvl2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2pPr>
            <a:lvl3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3pPr>
            <a:lvl4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4pPr>
            <a:lvl5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5pPr>
            <a:lvl6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6pPr>
            <a:lvl7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7pPr>
            <a:lvl8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8pPr>
            <a:lvl9pPr marL="0" indent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650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10266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 Manual">
    <p:bg>
      <p:bgPr>
        <a:solidFill>
          <a:srgbClr val="D04A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D68526-5625-1E4A-90D0-6166C1CB0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428625"/>
            <a:ext cx="1374457" cy="19659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58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 Manual">
    <p:bg>
      <p:bgPr>
        <a:solidFill>
          <a:srgbClr val="E03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054294-58FB-3646-A032-19FD69799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428625"/>
            <a:ext cx="1374457" cy="19659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9264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ose Manual">
    <p:bg>
      <p:bgPr>
        <a:solidFill>
          <a:srgbClr val="DB5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F4BCE9-03B0-5C4D-A70B-519F67263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428625"/>
            <a:ext cx="1374457" cy="19659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717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y Manual"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146EE5-5980-A84E-9311-F5B9956E4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428625"/>
            <a:ext cx="1374457" cy="196596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14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4447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hidden">
          <a:xfrm>
            <a:off x="0" y="4940854"/>
            <a:ext cx="12192000" cy="1917146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2914" y="428625"/>
            <a:ext cx="5473699" cy="2428874"/>
          </a:xfrm>
        </p:spPr>
        <p:txBody>
          <a:bodyPr anchor="b" anchorCtr="0"/>
          <a:lstStyle>
            <a:lvl1pPr algn="l">
              <a:lnSpc>
                <a:spcPct val="85000"/>
              </a:lnSpc>
              <a:defRPr sz="5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2" y="5259600"/>
            <a:ext cx="11306176" cy="145161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[Legal]</a:t>
            </a:r>
          </a:p>
        </p:txBody>
      </p:sp>
      <p:sp>
        <p:nvSpPr>
          <p:cNvPr id="9" name="AutoShape 3"/>
          <p:cNvSpPr>
            <a:spLocks noChangeAspect="1" noChangeArrowheads="1" noTextEdit="1"/>
          </p:cNvSpPr>
          <p:nvPr userDrawn="1"/>
        </p:nvSpPr>
        <p:spPr bwMode="auto"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5B5A1-1961-2549-9AC7-6FB51905A5F2}"/>
              </a:ext>
            </a:extLst>
          </p:cNvPr>
          <p:cNvSpPr txBox="1"/>
          <p:nvPr userDrawn="1"/>
        </p:nvSpPr>
        <p:spPr>
          <a:xfrm>
            <a:off x="442913" y="4400548"/>
            <a:ext cx="5473699" cy="3404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None/>
            </a:pPr>
            <a:r>
              <a:rPr lang="en-US" sz="1200" dirty="0">
                <a:solidFill>
                  <a:schemeClr val="tx1"/>
                </a:solidFill>
              </a:rPr>
              <a:t>Price Waterhouse &amp; Co LLP.com</a:t>
            </a:r>
          </a:p>
        </p:txBody>
      </p:sp>
    </p:spTree>
    <p:extLst>
      <p:ext uri="{BB962C8B-B14F-4D97-AF65-F5344CB8AC3E}">
        <p14:creationId xmlns:p14="http://schemas.microsoft.com/office/powerpoint/2010/main" val="327065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203401"/>
            <a:ext cx="11306175" cy="93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33AD6-7E25-3440-A0A8-374B46CA70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CAC76-AD94-234E-8386-FD25DC54D4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August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86007-FECF-0B43-98E4-BE646CA75F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42912" y="6355080"/>
            <a:ext cx="5473701" cy="137160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05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7716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345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25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9307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439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2669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2122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8874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3800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138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137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751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ull Content - Subtitle">
  <p:cSld name="Title and Full Content - Subtitle">
    <p:spTree>
      <p:nvGrpSpPr>
        <p:cNvPr id="1" name="Shape 7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5" name="Google Shape;71705;p3"/>
          <p:cNvSpPr txBox="1">
            <a:spLocks noGrp="1"/>
          </p:cNvSpPr>
          <p:nvPr>
            <p:ph type="body" idx="1"/>
          </p:nvPr>
        </p:nvSpPr>
        <p:spPr>
          <a:xfrm>
            <a:off x="442913" y="2103438"/>
            <a:ext cx="11306100" cy="4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706" name="Google Shape;71706;p3"/>
          <p:cNvSpPr txBox="1">
            <a:spLocks noGrp="1"/>
          </p:cNvSpPr>
          <p:nvPr>
            <p:ph type="title"/>
          </p:nvPr>
        </p:nvSpPr>
        <p:spPr>
          <a:xfrm>
            <a:off x="442913" y="430514"/>
            <a:ext cx="113061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07" name="Google Shape;71707;p3"/>
          <p:cNvSpPr txBox="1">
            <a:spLocks noGrp="1"/>
          </p:cNvSpPr>
          <p:nvPr>
            <p:ph type="sldNum" idx="12"/>
          </p:nvPr>
        </p:nvSpPr>
        <p:spPr>
          <a:xfrm>
            <a:off x="9984296" y="6492240"/>
            <a:ext cx="17649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708" name="Google Shape;71708;p3"/>
          <p:cNvSpPr txBox="1">
            <a:spLocks noGrp="1"/>
          </p:cNvSpPr>
          <p:nvPr>
            <p:ph type="subTitle" idx="2"/>
          </p:nvPr>
        </p:nvSpPr>
        <p:spPr>
          <a:xfrm>
            <a:off x="442912" y="933433"/>
            <a:ext cx="113061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709" name="Google Shape;71709;p3"/>
          <p:cNvSpPr txBox="1">
            <a:spLocks noGrp="1"/>
          </p:cNvSpPr>
          <p:nvPr>
            <p:ph type="dt" idx="10"/>
          </p:nvPr>
        </p:nvSpPr>
        <p:spPr>
          <a:xfrm>
            <a:off x="9984296" y="6355080"/>
            <a:ext cx="17649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10" name="Google Shape;71710;p3"/>
          <p:cNvSpPr txBox="1">
            <a:spLocks noGrp="1"/>
          </p:cNvSpPr>
          <p:nvPr>
            <p:ph type="ftr" idx="11"/>
          </p:nvPr>
        </p:nvSpPr>
        <p:spPr>
          <a:xfrm>
            <a:off x="442912" y="6355080"/>
            <a:ext cx="54738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4627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5DD8-AC87-FC9E-46AF-2358C4C60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D0E39-ADC3-5A51-D813-EEE7D33AA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6E5A9-DBA2-01CB-A369-82844923F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64BEC-127D-4285-B764-8BD17697A8F2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E7A4C-E8FF-D073-8C17-E3AB94E3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6EBED-1357-96A5-2C6F-87E7DE76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30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7012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6B10-EF36-75C2-73E0-7C8C2E1A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E1FFC-B140-9247-6715-D939D5747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B5C67-BA3A-7035-A685-57DCF1C9F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E6F9C-7779-4B2A-8122-1DF3CA4A0476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85A2C-3AB4-4676-7EEC-ED6383404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800D2-8CD2-53A5-1ADC-9D6AD1AEC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6871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0EB8-9E14-A038-D4C1-E0D03FC75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3A6F8-4040-0AE1-8D9D-B2108215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D1DB1-F0D2-CC56-04F2-E1D02229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52559-9B93-431F-BF08-9D1006E013F7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C5EF8-2CB6-5A27-6368-5FCE6635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B30C5-53D0-A3C7-1F27-D98328C8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6977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4CDF-10AF-1EDC-17D4-44200BEC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98331-5D51-2699-5027-A3BDC8693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68AE6-44C1-183C-A578-54256ADDF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D298F-FA60-DD9C-9F4B-93E3984AD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98AC1-2248-4EEA-8CF5-11BF5DD5C169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7DAC8-DF6D-95B5-A230-520B6C71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536D8-D2B0-416C-E297-D1619249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9601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9C83F-17E4-0675-D25B-FFFA60D3E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C4ABA-4565-402B-BC2E-305903C22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C352E-14BB-7594-0560-683792AFC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7B4DA-FF19-E97D-CC92-D96D02134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608A1-FAF8-BAF2-01A2-519E49198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686356-362C-2779-22B1-A4A5DB631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CA546-B937-4930-B354-B84A2B177F16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22214F-3CD5-A21F-29B6-D18BF7570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E80AA1-7A63-0481-A700-D7181A03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058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BBE10-5BEC-CED4-5F5B-1FDAAC19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E0D0FC-C279-EE70-FFCD-2351387CD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6B063-C55F-4861-87FF-0DC26EC088D9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3C475-89CA-600D-C2A1-42F29ACAC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837239-29E2-7232-BFF1-6EA2A884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501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B828D-E62A-A8E7-ED98-24164E19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BA1F-01C0-4635-A1E2-A436717B1EDD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7C323B-6740-B2D4-0097-8CBB0E68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41B2A-7321-47FE-34DD-14DC0C052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4521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4AC35-42D4-4C99-1991-D61A3511C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FF752-FCEE-3D9A-F8B9-9D666300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AEA5E-2053-340D-FDDC-49C61FBB3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93DD-0CD7-D50E-7118-47683974D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880D0-5FA3-4AB4-8201-5456FA261B77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773F9-4414-FA4F-8BC1-BEE00EEE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B1FD0-DDDD-2A8B-9E89-88050786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3104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2C209-389E-91ED-133B-2722FD06C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823C0F-CD36-A131-D90E-18F8AD51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B01D4-FAB6-74B5-240B-E180720F7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21B36-7A71-5CD9-6974-D1E69C05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2B7FA-13A3-489A-B352-74B195389D7A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9DB1E-E0C0-2259-909B-58D09E80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4F595-4A8E-F505-1FBF-E8146F1D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33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13D6A-51E7-13DF-DE00-A75AC0D6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D27A1-561D-4D6C-BA88-DD4A00A70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5C673-AF4F-4F2F-6280-8D14011A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06E4E-B1F8-41D2-9A7B-D4101D040130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8F35E-1B0F-B45A-0EC1-BB1B13FB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CE893-2BCA-0D5B-ED33-5D73781B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1994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A0293-7293-6E11-08B7-BB96427FC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6413C-D1A7-3736-8075-7C6944ED1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D0A13-61C1-4A57-5139-4C6572763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E435E-4964-4263-B323-86C5B693CEA7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2075D-961A-EBD9-550B-33094ADD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AA986-63BA-0390-52BA-0919B88B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40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6292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8457" y="2553411"/>
            <a:ext cx="10035083" cy="55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453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94079" y="4414266"/>
            <a:ext cx="1040384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843B0C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5950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8445" y="498424"/>
            <a:ext cx="9675113" cy="553997"/>
          </a:xfrm>
        </p:spPr>
        <p:txBody>
          <a:bodyPr lIns="0" tIns="0" rIns="0" bIns="0"/>
          <a:lstStyle>
            <a:lvl1pPr>
              <a:defRPr sz="3600" b="0" i="0">
                <a:solidFill>
                  <a:srgbClr val="4453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7186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8445" y="498424"/>
            <a:ext cx="9675113" cy="553997"/>
          </a:xfrm>
        </p:spPr>
        <p:txBody>
          <a:bodyPr lIns="0" tIns="0" rIns="0" bIns="0"/>
          <a:lstStyle>
            <a:lvl1pPr>
              <a:defRPr sz="3600" b="0" i="0">
                <a:solidFill>
                  <a:srgbClr val="4453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61568" y="1405255"/>
            <a:ext cx="470344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052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8445" y="498424"/>
            <a:ext cx="9675113" cy="553997"/>
          </a:xfrm>
        </p:spPr>
        <p:txBody>
          <a:bodyPr lIns="0" tIns="0" rIns="0" bIns="0"/>
          <a:lstStyle>
            <a:lvl1pPr>
              <a:defRPr sz="3600" b="0" i="0">
                <a:solidFill>
                  <a:srgbClr val="4453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3753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" y="0"/>
            <a:ext cx="12191999" cy="6856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29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09230-AA15-421A-B581-3352D18D4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594413-4546-4E3A-84E4-35CEDE606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E0BE8-5499-4799-BD02-026C0D94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5D186-6C0F-4DA5-8589-A0939CD9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EB4A0-ACE8-4769-AB01-6D5FBA17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94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014C1-E131-4371-91D7-003F2EFC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6BE8B-1E66-41D8-94F1-D208003A6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8A2A3-CEF3-48ED-A8AF-186EE49B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5DE0-EB1D-400F-8EE1-FED2D177B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0C148-E5D5-4580-9BF8-5EDA36EB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83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5DBA-3B4B-4185-88DD-B498CA62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A6305-03D5-4231-9F2A-3AE92C524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12E3-BCBF-4944-8A59-692ADAD1D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0D66-749E-422F-802D-FE600026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CE7D-FC75-49AA-91B4-44C2AF2F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981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CC1D-DF4E-45B8-BBA0-AAEA9861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46AF4-7A25-4819-9C19-B574D4507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BE5B7-F23B-4E3A-8698-36E9C06F3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70497-DCA2-4B72-B4D1-334CB0EC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337E9-1AB9-45BC-A145-F738322F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4C7AE-7575-4930-A0C3-C06EB735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536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3D9B5-AB3F-4347-BE23-12C7160A0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8A50D-D345-477C-B0FF-5D9462438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2F1A04-902B-4CE3-9871-FAEDDC99C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F9BD5-34EF-4953-B979-E0B5EFA5A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0472F-BD4D-4F1F-96B4-B438697D4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24A51B-0FDD-43BB-B8F8-F55596701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0232B-EF80-408C-AC28-8F917AA4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8AE940-69DC-4B6C-95B5-EC547C42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0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63" Type="http://schemas.openxmlformats.org/officeDocument/2006/relationships/tags" Target="../tags/tag2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oleObject" Target="../embeddings/oleObject1.bin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image" Target="../media/image1.emf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4241" y="919779"/>
            <a:ext cx="10839796" cy="806824"/>
          </a:xfrm>
          <a:prstGeom prst="rect">
            <a:avLst/>
          </a:prstGeom>
        </p:spPr>
        <p:txBody>
          <a:bodyPr vert="horz" lIns="0" tIns="50941" rIns="0" bIns="50941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3935" y="1882589"/>
            <a:ext cx="10839796" cy="4088747"/>
          </a:xfrm>
          <a:prstGeom prst="rect">
            <a:avLst/>
          </a:prstGeom>
        </p:spPr>
        <p:txBody>
          <a:bodyPr vert="horz" lIns="0" tIns="50941" rIns="0" bIns="50941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66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934" r:id="rId2"/>
    <p:sldLayoutId id="2147483936" r:id="rId3"/>
    <p:sldLayoutId id="2147483967" r:id="rId4"/>
    <p:sldLayoutId id="2147483982" r:id="rId5"/>
  </p:sldLayoutIdLst>
  <p:hf sldNum="0" hdr="0" ftr="0" dt="0"/>
  <p:txStyles>
    <p:titleStyle>
      <a:lvl1pPr algn="l" defTabSz="899010" rtl="0" eaLnBrk="1" latinLnBrk="0" hangingPunct="1">
        <a:spcBef>
          <a:spcPct val="0"/>
        </a:spcBef>
        <a:buNone/>
        <a:defRPr sz="1588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899320" rtl="0" eaLnBrk="1" fontAlgn="base" latinLnBrk="0" hangingPunct="1">
        <a:lnSpc>
          <a:spcPct val="100000"/>
        </a:lnSpc>
        <a:spcBef>
          <a:spcPct val="0"/>
        </a:spcBef>
        <a:spcAft>
          <a:spcPct val="50000"/>
        </a:spcAft>
        <a:buClr>
          <a:srgbClr val="000000"/>
        </a:buClr>
        <a:buSzTx/>
        <a:buFont typeface="Wingdings" pitchFamily="2" charset="2"/>
        <a:buNone/>
        <a:tabLst/>
        <a:defRPr sz="971" kern="1200">
          <a:solidFill>
            <a:schemeClr val="tx1"/>
          </a:solidFill>
          <a:latin typeface="+mn-lt"/>
          <a:ea typeface="+mn-ea"/>
          <a:cs typeface="+mn-cs"/>
        </a:defRPr>
      </a:lvl1pPr>
      <a:lvl2pPr marL="207320" marR="0" indent="-205920" algn="l" defTabSz="899320" rtl="0" eaLnBrk="1" fontAlgn="base" latinLnBrk="0" hangingPunct="1">
        <a:lnSpc>
          <a:spcPct val="100000"/>
        </a:lnSpc>
        <a:spcBef>
          <a:spcPct val="0"/>
        </a:spcBef>
        <a:spcAft>
          <a:spcPct val="50000"/>
        </a:spcAft>
        <a:buClr>
          <a:srgbClr val="000000"/>
        </a:buClr>
        <a:buSzTx/>
        <a:buFont typeface="Times New Roman" pitchFamily="18" charset="0"/>
        <a:buChar char="•"/>
        <a:tabLst/>
        <a:defRPr sz="971" kern="1200">
          <a:solidFill>
            <a:schemeClr val="tx1"/>
          </a:solidFill>
          <a:latin typeface="+mn-lt"/>
          <a:ea typeface="+mn-ea"/>
          <a:cs typeface="+mn-cs"/>
        </a:defRPr>
      </a:lvl2pPr>
      <a:lvl3pPr marL="505693" marR="0" indent="-200316" algn="l" defTabSz="899320" rtl="0" eaLnBrk="1" fontAlgn="base" latinLnBrk="0" hangingPunct="1">
        <a:lnSpc>
          <a:spcPct val="100000"/>
        </a:lnSpc>
        <a:spcBef>
          <a:spcPct val="0"/>
        </a:spcBef>
        <a:spcAft>
          <a:spcPct val="50000"/>
        </a:spcAft>
        <a:buClr>
          <a:srgbClr val="000000"/>
        </a:buClr>
        <a:buSzTx/>
        <a:buFont typeface="Arial" charset="0"/>
        <a:buChar char="–"/>
        <a:tabLst/>
        <a:defRPr sz="971" kern="1200">
          <a:solidFill>
            <a:schemeClr val="tx1"/>
          </a:solidFill>
          <a:latin typeface="+mn-lt"/>
          <a:ea typeface="+mn-ea"/>
          <a:cs typeface="+mn-cs"/>
        </a:defRPr>
      </a:lvl3pPr>
      <a:lvl4pPr marL="809668" marR="0" indent="-203118" algn="l" defTabSz="899320" rtl="0" eaLnBrk="1" fontAlgn="base" latinLnBrk="0" hangingPunct="1">
        <a:lnSpc>
          <a:spcPct val="100000"/>
        </a:lnSpc>
        <a:spcBef>
          <a:spcPct val="0"/>
        </a:spcBef>
        <a:spcAft>
          <a:spcPct val="50000"/>
        </a:spcAft>
        <a:buClr>
          <a:srgbClr val="000000"/>
        </a:buClr>
        <a:buSzTx/>
        <a:buFontTx/>
        <a:buChar char="&gt;"/>
        <a:tabLst/>
        <a:defRPr sz="971" kern="1200">
          <a:solidFill>
            <a:schemeClr val="tx1"/>
          </a:solidFill>
          <a:latin typeface="+mn-lt"/>
          <a:ea typeface="+mn-ea"/>
          <a:cs typeface="+mn-cs"/>
        </a:defRPr>
      </a:lvl4pPr>
      <a:lvl5pPr marL="1112243" marR="0" indent="-201717" algn="l" defTabSz="899320" rtl="0" eaLnBrk="1" fontAlgn="base" latinLnBrk="0" hangingPunct="1">
        <a:lnSpc>
          <a:spcPct val="100000"/>
        </a:lnSpc>
        <a:spcBef>
          <a:spcPct val="0"/>
        </a:spcBef>
        <a:spcAft>
          <a:spcPct val="50000"/>
        </a:spcAft>
        <a:buClr>
          <a:srgbClr val="000000"/>
        </a:buClr>
        <a:buSzTx/>
        <a:buFontTx/>
        <a:buChar char="»"/>
        <a:tabLst/>
        <a:defRPr sz="971" kern="1200">
          <a:solidFill>
            <a:schemeClr val="tx1"/>
          </a:solidFill>
          <a:latin typeface="+mn-lt"/>
          <a:ea typeface="+mn-ea"/>
          <a:cs typeface="+mn-cs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pos="3953" userDrawn="1">
          <p15:clr>
            <a:srgbClr val="F26B43"/>
          </p15:clr>
        </p15:guide>
        <p15:guide id="5" pos="3727" userDrawn="1">
          <p15:clr>
            <a:srgbClr val="F26B43"/>
          </p15:clr>
        </p15:guide>
        <p15:guide id="6" orient="horz" pos="3888" userDrawn="1">
          <p15:clr>
            <a:srgbClr val="F26B43"/>
          </p15:clr>
        </p15:guide>
        <p15:guide id="7" pos="2726" userDrawn="1">
          <p15:clr>
            <a:srgbClr val="F26B43"/>
          </p15:clr>
        </p15:guide>
        <p15:guide id="8" pos="2502" userDrawn="1">
          <p15:clr>
            <a:srgbClr val="F26B43"/>
          </p15:clr>
        </p15:guide>
        <p15:guide id="9" pos="4952" userDrawn="1">
          <p15:clr>
            <a:srgbClr val="F26B43"/>
          </p15:clr>
        </p15:guide>
        <p15:guide id="10" pos="5177" userDrawn="1">
          <p15:clr>
            <a:srgbClr val="F26B43"/>
          </p15:clr>
        </p15:guide>
        <p15:guide id="11" orient="horz" pos="672" userDrawn="1">
          <p15:clr>
            <a:srgbClr val="F26B43"/>
          </p15:clr>
        </p15:guide>
        <p15:guide id="12" orient="horz" pos="2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704B-CE94-48CC-AF30-84932A1262A7}" type="slidenum">
              <a:rPr lang="en-GB" smtClean="0"/>
              <a:pPr/>
              <a:t>‹#›</a:t>
            </a:fld>
            <a:endParaRPr lang="en-GB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4FD4DF-D94B-4282-9676-80EF3611E9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3"/>
            </p:custDataLst>
            <p:extLst>
              <p:ext uri="{D42A27DB-BD31-4B8C-83A1-F6EECF244321}">
                <p14:modId xmlns:p14="http://schemas.microsoft.com/office/powerpoint/2010/main" val="231803778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4" imgW="7772400" imgH="10058400" progId="TCLayout.ActiveDocument.1">
                  <p:embed/>
                </p:oleObj>
              </mc:Choice>
              <mc:Fallback>
                <p:oleObj name="think-cell Slide" r:id="rId64" imgW="7772400" imgH="1005840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73DCFB1-86F0-4945-82D2-6F047B0C89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867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732" r:id="rId12"/>
    <p:sldLayoutId id="2147483735" r:id="rId13"/>
    <p:sldLayoutId id="2147483736" r:id="rId14"/>
    <p:sldLayoutId id="2147483737" r:id="rId15"/>
    <p:sldLayoutId id="2147483738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0" r:id="rId44"/>
    <p:sldLayoutId id="2147483771" r:id="rId45"/>
    <p:sldLayoutId id="2147483772" r:id="rId46"/>
    <p:sldLayoutId id="2147483773" r:id="rId47"/>
    <p:sldLayoutId id="2147483774" r:id="rId48"/>
    <p:sldLayoutId id="2147483775" r:id="rId49"/>
    <p:sldLayoutId id="2147483776" r:id="rId50"/>
    <p:sldLayoutId id="2147483777" r:id="rId51"/>
    <p:sldLayoutId id="2147483778" r:id="rId52"/>
    <p:sldLayoutId id="2147483779" r:id="rId53"/>
    <p:sldLayoutId id="2147483780" r:id="rId54"/>
    <p:sldLayoutId id="2147483781" r:id="rId55"/>
    <p:sldLayoutId id="2147483782" r:id="rId56"/>
    <p:sldLayoutId id="2147483783" r:id="rId57"/>
    <p:sldLayoutId id="2147483784" r:id="rId58"/>
    <p:sldLayoutId id="2147483785" r:id="rId59"/>
    <p:sldLayoutId id="2147483789" r:id="rId60"/>
    <p:sldLayoutId id="2147483935" r:id="rId6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79">
          <p15:clr>
            <a:srgbClr val="F26B43"/>
          </p15:clr>
        </p15:guide>
        <p15:guide id="3" pos="7401">
          <p15:clr>
            <a:srgbClr val="F26B43"/>
          </p15:clr>
        </p15:guide>
        <p15:guide id="4" pos="3953">
          <p15:clr>
            <a:srgbClr val="F26B43"/>
          </p15:clr>
        </p15:guide>
        <p15:guide id="5" pos="3727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pos="2726">
          <p15:clr>
            <a:srgbClr val="F26B43"/>
          </p15:clr>
        </p15:guide>
        <p15:guide id="8" pos="2502">
          <p15:clr>
            <a:srgbClr val="F26B43"/>
          </p15:clr>
        </p15:guide>
        <p15:guide id="9" pos="4952">
          <p15:clr>
            <a:srgbClr val="F26B43"/>
          </p15:clr>
        </p15:guide>
        <p15:guide id="10" pos="5177">
          <p15:clr>
            <a:srgbClr val="F26B43"/>
          </p15:clr>
        </p15:guide>
        <p15:guide id="11" orient="horz" pos="600">
          <p15:clr>
            <a:srgbClr val="F26B43"/>
          </p15:clr>
        </p15:guide>
        <p15:guide id="12" orient="horz" pos="27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2D3E3-EEAB-4FD3-8059-3A63A1E8862D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5A22D-31EE-45A2-9FC3-48FAB5D87AE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4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F97675-FB2B-0623-B469-A78B6273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1763E-C3F1-9B5A-FB38-AED4C41B7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697FE-DADC-E3BC-8D74-0F90D7CFA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D0EA7-2CC4-4CAE-878D-51108A3218B4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18-10-2023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AFDB5-8731-EFD6-D04E-173CF8592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CA8C0-E67D-0000-BF02-722B521ED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C0B72-D2CF-49CC-B038-607D3DBD872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73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8445" y="498424"/>
            <a:ext cx="96751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4536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8606" y="2003551"/>
            <a:ext cx="110978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67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3F9DA6-4222-4C52-A86A-6A215C222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ED1AD-3016-4E59-91EF-465589E6A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B9E1B-5B42-402F-88F8-80A49FB82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31B7-F772-48CA-AA48-BBFE20DA4D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12C1D-7999-497C-B20E-8AF7DDB29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4449F-A7E5-4C33-96D8-D26B4A5A1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D520E-E586-4683-8B2D-451F8A1A6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2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customXml" Target="../../customXml/item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49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jpeg"/><Relationship Id="rId20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2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39.png"/><Relationship Id="rId19" Type="http://schemas.openxmlformats.org/officeDocument/2006/relationships/oleObject" Target="../embeddings/oleObject2.bin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png"/><Relationship Id="rId3" Type="http://schemas.openxmlformats.org/officeDocument/2006/relationships/image" Target="../media/image54.jpe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17" Type="http://schemas.openxmlformats.org/officeDocument/2006/relationships/image" Target="../media/image68.png"/><Relationship Id="rId2" Type="http://schemas.openxmlformats.org/officeDocument/2006/relationships/image" Target="../media/image53.jpeg"/><Relationship Id="rId16" Type="http://schemas.openxmlformats.org/officeDocument/2006/relationships/image" Target="../media/image67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6.png"/><Relationship Id="rId5" Type="http://schemas.openxmlformats.org/officeDocument/2006/relationships/image" Target="../media/image56.png"/><Relationship Id="rId15" Type="http://schemas.openxmlformats.org/officeDocument/2006/relationships/image" Target="../media/image66.jpeg"/><Relationship Id="rId23" Type="http://schemas.openxmlformats.org/officeDocument/2006/relationships/image" Target="../media/image74.jpg"/><Relationship Id="rId10" Type="http://schemas.openxmlformats.org/officeDocument/2006/relationships/image" Target="../media/image61.jpe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eg"/><Relationship Id="rId22" Type="http://schemas.openxmlformats.org/officeDocument/2006/relationships/image" Target="../media/image7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6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12" Type="http://schemas.openxmlformats.org/officeDocument/2006/relationships/image" Target="../media/image92.jpeg"/><Relationship Id="rId17" Type="http://schemas.openxmlformats.org/officeDocument/2006/relationships/image" Target="../media/image97.jpeg"/><Relationship Id="rId2" Type="http://schemas.openxmlformats.org/officeDocument/2006/relationships/image" Target="../media/image30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customXml" Target="../../customXml/item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68.xml"/><Relationship Id="rId1" Type="http://schemas.openxmlformats.org/officeDocument/2006/relationships/customXml" Target="../../customXml/item3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customXml" Target="../../customXml/item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0.png"/><Relationship Id="rId7" Type="http://schemas.openxmlformats.org/officeDocument/2006/relationships/image" Target="../media/image108.sv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22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Relationship Id="rId9" Type="http://schemas.openxmlformats.org/officeDocument/2006/relationships/image" Target="../media/image11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114.svg"/><Relationship Id="rId12" Type="http://schemas.openxmlformats.org/officeDocument/2006/relationships/image" Target="../media/image116.sv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17.xml"/><Relationship Id="rId6" Type="http://schemas.openxmlformats.org/officeDocument/2006/relationships/image" Target="../media/image113.png"/><Relationship Id="rId11" Type="http://schemas.openxmlformats.org/officeDocument/2006/relationships/image" Target="../media/image115.png"/><Relationship Id="rId5" Type="http://schemas.openxmlformats.org/officeDocument/2006/relationships/image" Target="../media/image112.svg"/><Relationship Id="rId10" Type="http://schemas.openxmlformats.org/officeDocument/2006/relationships/image" Target="../media/image103.svg"/><Relationship Id="rId4" Type="http://schemas.openxmlformats.org/officeDocument/2006/relationships/image" Target="../media/image111.png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80.xml"/><Relationship Id="rId1" Type="http://schemas.openxmlformats.org/officeDocument/2006/relationships/customXml" Target="../../customXml/item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customXml" Target="../../customXml/item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0.xml"/><Relationship Id="rId1" Type="http://schemas.openxmlformats.org/officeDocument/2006/relationships/customXml" Target="../../customXml/item20.xml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80.xml"/><Relationship Id="rId1" Type="http://schemas.openxmlformats.org/officeDocument/2006/relationships/customXml" Target="../../customXml/item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tags" Target="../tags/tag3.xml"/><Relationship Id="rId1" Type="http://schemas.openxmlformats.org/officeDocument/2006/relationships/customXml" Target="../../customXml/item1.xml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customXml" Target="../../customXml/item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5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3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2D2410-C3C9-4DBB-B115-BDB119B9FC7E}"/>
              </a:ext>
            </a:extLst>
          </p:cNvPr>
          <p:cNvSpPr txBox="1">
            <a:spLocks/>
          </p:cNvSpPr>
          <p:nvPr/>
        </p:nvSpPr>
        <p:spPr>
          <a:xfrm>
            <a:off x="1964929" y="4184888"/>
            <a:ext cx="8467703" cy="170236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2308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endParaRPr lang="en-IN" sz="4800" dirty="0">
              <a:solidFill>
                <a:schemeClr val="tx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4E0B9D-AC27-4A8D-B3EF-50CF0FE46E55}"/>
              </a:ext>
            </a:extLst>
          </p:cNvPr>
          <p:cNvSpPr txBox="1">
            <a:spLocks/>
          </p:cNvSpPr>
          <p:nvPr/>
        </p:nvSpPr>
        <p:spPr>
          <a:xfrm>
            <a:off x="-588721" y="2498164"/>
            <a:ext cx="12780721" cy="409044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4267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6E6F5-E04C-490A-AE22-A27301C69E58}"/>
              </a:ext>
            </a:extLst>
          </p:cNvPr>
          <p:cNvSpPr txBox="1"/>
          <p:nvPr/>
        </p:nvSpPr>
        <p:spPr>
          <a:xfrm>
            <a:off x="8897257" y="6168917"/>
            <a:ext cx="3294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087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 October  2023</a:t>
            </a:r>
            <a:endParaRPr lang="en-IN" sz="2400" dirty="0">
              <a:solidFill>
                <a:srgbClr val="230871"/>
              </a:solidFill>
              <a:latin typeface="Poppins SemiBold" panose="00000700000000000000" pitchFamily="2" charset="0"/>
              <a:ea typeface="+mj-ea"/>
              <a:cs typeface="Poppins SemiBold" panose="000007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D79FF-4F0B-47AD-B905-4059982B6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9" y="599184"/>
            <a:ext cx="4218182" cy="3598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6450" y="4591050"/>
            <a:ext cx="803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Opportunities for Ship Leasing in GIFT - IFSC</a:t>
            </a:r>
            <a:endParaRPr lang="en-IN" sz="2800" dirty="0">
              <a:solidFill>
                <a:srgbClr val="00206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custDataLst>
      <p:custData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ag on a pole in front of a city&#10;&#10;Description automatically generated with low confidence">
            <a:extLst>
              <a:ext uri="{FF2B5EF4-FFF2-40B4-BE49-F238E27FC236}">
                <a16:creationId xmlns:a16="http://schemas.microsoft.com/office/drawing/2014/main" id="{D7BC9532-B8BA-40DF-9273-7797726A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427" y="-127000"/>
            <a:ext cx="6544573" cy="6858000"/>
          </a:xfrm>
          <a:prstGeom prst="rect">
            <a:avLst/>
          </a:prstGeom>
        </p:spPr>
      </p:pic>
      <p:sp>
        <p:nvSpPr>
          <p:cNvPr id="113" name="Google Shape;113;p18"/>
          <p:cNvSpPr txBox="1"/>
          <p:nvPr/>
        </p:nvSpPr>
        <p:spPr>
          <a:xfrm>
            <a:off x="139467" y="807083"/>
            <a:ext cx="11392000" cy="68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3200" b="1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Overview - </a:t>
            </a:r>
            <a:r>
              <a:rPr lang="en" sz="3200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IFSC</a:t>
            </a:r>
            <a:endParaRPr sz="32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66600" y="297263"/>
            <a:ext cx="5705600" cy="57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2400" dirty="0">
                <a:solidFill>
                  <a:srgbClr val="230871"/>
                </a:solidFill>
                <a:latin typeface="Roboto Black"/>
                <a:ea typeface="Roboto Black"/>
                <a:cs typeface="Roboto Black"/>
                <a:sym typeface="Roboto Black"/>
              </a:rPr>
              <a:t>COMPETITIVE TAX REGIME</a:t>
            </a:r>
            <a:endParaRPr sz="2400" dirty="0">
              <a:solidFill>
                <a:srgbClr val="23087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120974" y="1568469"/>
            <a:ext cx="5526453" cy="412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52396" indent="-169329">
              <a:buClr>
                <a:srgbClr val="230871"/>
              </a:buClr>
              <a:buSzPts val="1100"/>
              <a:buChar char="●"/>
            </a:pPr>
            <a:r>
              <a:rPr lang="en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Tax Holiday on Business Income for 10 out of 15 years</a:t>
            </a:r>
            <a:br>
              <a:rPr lang="en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</a:br>
            <a:endParaRPr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6" indent="-169329">
              <a:buClr>
                <a:srgbClr val="230871"/>
              </a:buClr>
              <a:buSzPts val="1100"/>
              <a:buChar char="●"/>
            </a:pPr>
            <a:r>
              <a:rPr lang="en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Minimum Alternate Tax* @ 9%</a:t>
            </a:r>
            <a:endParaRPr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6"/>
            <a:endParaRPr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6" indent="-169329">
              <a:buClr>
                <a:srgbClr val="230871"/>
              </a:buClr>
              <a:buSzPts val="1100"/>
              <a:buChar char="●"/>
            </a:pPr>
            <a:r>
              <a:rPr lang="en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No CTT**/STT**/GST**/Stamp Duty</a:t>
            </a:r>
          </a:p>
          <a:p>
            <a:pPr marL="152396"/>
            <a:endParaRPr lang="en-US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6" indent="-169329">
              <a:buClr>
                <a:srgbClr val="230871"/>
              </a:buClr>
              <a:buSzPts val="1100"/>
              <a:buChar char="●"/>
            </a:pPr>
            <a:r>
              <a:rPr lang="en-US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Reduced Withholding Tax of 4% on interest paid on Debt Instruments</a:t>
            </a:r>
          </a:p>
          <a:p>
            <a:pPr marL="152396"/>
            <a:endParaRPr lang="en-US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6" indent="-169329">
              <a:buClr>
                <a:srgbClr val="230871"/>
              </a:buClr>
              <a:buSzPts val="1100"/>
              <a:buChar char="●"/>
            </a:pPr>
            <a:r>
              <a:rPr lang="en-US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Competitive Tax Regime for AIFs</a:t>
            </a:r>
          </a:p>
          <a:p>
            <a:pPr>
              <a:buClr>
                <a:srgbClr val="230871"/>
              </a:buClr>
              <a:buSzPts val="1100"/>
            </a:pPr>
            <a:endParaRPr lang="en-US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6" indent="-169329">
              <a:buClr>
                <a:srgbClr val="230871"/>
              </a:buClr>
              <a:buSzPts val="1100"/>
              <a:buChar char="●"/>
            </a:pPr>
            <a:r>
              <a:rPr lang="en-US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Incentives under Gujarat IT/</a:t>
            </a:r>
            <a:r>
              <a:rPr lang="en-US" dirty="0" err="1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ITes</a:t>
            </a:r>
            <a:r>
              <a:rPr lang="en-US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 Policy</a:t>
            </a:r>
          </a:p>
          <a:p>
            <a:pPr>
              <a:buClr>
                <a:srgbClr val="230871"/>
              </a:buClr>
              <a:buSzPts val="1100"/>
            </a:pPr>
            <a:r>
              <a:rPr lang="en-US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 (2022-27)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BA950-201A-42A6-A989-F299C76A39C3}"/>
              </a:ext>
            </a:extLst>
          </p:cNvPr>
          <p:cNvSpPr txBox="1"/>
          <p:nvPr/>
        </p:nvSpPr>
        <p:spPr>
          <a:xfrm>
            <a:off x="66600" y="5836263"/>
            <a:ext cx="570560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latin typeface="+mj-lt"/>
              </a:rPr>
              <a:t>* MAT provisions not applicable for companies opting for concessional tax rate under Sec. 115 BAA of Income Tax Act, 1961</a:t>
            </a:r>
          </a:p>
          <a:p>
            <a:r>
              <a:rPr lang="en-US" sz="1333" dirty="0">
                <a:latin typeface="+mj-lt"/>
              </a:rPr>
              <a:t>**CTT- Commodity Transaction Tax, STT- Securities Transaction Tax, GST- Goods and Service Tax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8D318D-616B-D844-8586-307CF6067F01}"/>
              </a:ext>
            </a:extLst>
          </p:cNvPr>
          <p:cNvCxnSpPr>
            <a:cxnSpLocks/>
          </p:cNvCxnSpPr>
          <p:nvPr/>
        </p:nvCxnSpPr>
        <p:spPr>
          <a:xfrm>
            <a:off x="220799" y="1483101"/>
            <a:ext cx="4643153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8B91A2D-B0E4-9CAD-FC96-F13B3C8A4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-13883"/>
            <a:ext cx="1054955" cy="90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0C90A9-2AE9-7845-8F90-9EB9AE5A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6" y="145888"/>
            <a:ext cx="6352320" cy="584775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30871"/>
                </a:solidFill>
                <a:latin typeface="Poppins SemiBold" panose="00000700000000000000" pitchFamily="2" charset="0"/>
                <a:ea typeface="Roboto"/>
                <a:cs typeface="Poppins SemiBold" panose="00000700000000000000" pitchFamily="2" charset="0"/>
              </a:rPr>
              <a:t>Business Highlights: GIFT IFSC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F7D73F-8627-4AF0-8E2E-B9214F986999}"/>
              </a:ext>
            </a:extLst>
          </p:cNvPr>
          <p:cNvGrpSpPr/>
          <p:nvPr/>
        </p:nvGrpSpPr>
        <p:grpSpPr>
          <a:xfrm>
            <a:off x="4320142" y="1225295"/>
            <a:ext cx="2821849" cy="1427416"/>
            <a:chOff x="5413692" y="1251532"/>
            <a:chExt cx="2062845" cy="142741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220C56-CF69-4803-B251-52F3278F39F2}"/>
                </a:ext>
              </a:extLst>
            </p:cNvPr>
            <p:cNvSpPr txBox="1"/>
            <p:nvPr/>
          </p:nvSpPr>
          <p:spPr>
            <a:xfrm>
              <a:off x="5943008" y="1251532"/>
              <a:ext cx="136870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  <a:buSzPct val="100000"/>
              </a:pPr>
              <a:r>
                <a:rPr lang="en-US" sz="3600" b="1" dirty="0">
                  <a:solidFill>
                    <a:srgbClr val="230871"/>
                  </a:solidFill>
                  <a:latin typeface="Hind" panose="02000000000000000000" pitchFamily="2" charset="0"/>
                  <a:ea typeface="Roboto"/>
                  <a:cs typeface="Hind" panose="02000000000000000000" pitchFamily="2" charset="0"/>
                </a:rPr>
                <a:t>$ 67 Bn +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334E4E1-A52D-43A1-B522-E9D1CCE40227}"/>
                </a:ext>
              </a:extLst>
            </p:cNvPr>
            <p:cNvSpPr txBox="1"/>
            <p:nvPr/>
          </p:nvSpPr>
          <p:spPr>
            <a:xfrm>
              <a:off x="5413692" y="1940284"/>
              <a:ext cx="206284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Aft>
                  <a:spcPts val="600"/>
                </a:spcAft>
                <a:buSzPct val="100000"/>
              </a:pPr>
              <a:r>
                <a:rPr lang="en-US" sz="1600" dirty="0">
                  <a:solidFill>
                    <a:schemeClr val="accent2"/>
                  </a:solidFill>
                  <a:latin typeface="Hind" panose="02000000000000000000" pitchFamily="2" charset="0"/>
                  <a:ea typeface="Roboto"/>
                  <a:cs typeface="Hind" panose="02000000000000000000" pitchFamily="2" charset="0"/>
                </a:rPr>
                <a:t>Monthly turnover on IFSC International Stock Exchanges </a:t>
              </a:r>
              <a:r>
                <a:rPr lang="en-US" sz="1600" dirty="0">
                  <a:solidFill>
                    <a:srgbClr val="230871"/>
                  </a:solidFill>
                  <a:latin typeface="Hind" panose="02000000000000000000" pitchFamily="2" charset="0"/>
                  <a:ea typeface="Roboto"/>
                  <a:cs typeface="Hind" panose="02000000000000000000" pitchFamily="2" charset="0"/>
                </a:rPr>
                <a:t>in September 2023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18B6125-4EB9-4B7C-BC26-E755F0636786}"/>
              </a:ext>
            </a:extLst>
          </p:cNvPr>
          <p:cNvGrpSpPr/>
          <p:nvPr/>
        </p:nvGrpSpPr>
        <p:grpSpPr>
          <a:xfrm>
            <a:off x="8320060" y="2337362"/>
            <a:ext cx="3425064" cy="1880731"/>
            <a:chOff x="8524314" y="3423478"/>
            <a:chExt cx="2962040" cy="188072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09F8B36-7C0E-4969-BCCA-6A9C7817D9BA}"/>
                </a:ext>
              </a:extLst>
            </p:cNvPr>
            <p:cNvGrpSpPr/>
            <p:nvPr/>
          </p:nvGrpSpPr>
          <p:grpSpPr>
            <a:xfrm>
              <a:off x="8524314" y="4106430"/>
              <a:ext cx="2962040" cy="1197776"/>
              <a:chOff x="8524315" y="1190009"/>
              <a:chExt cx="2962040" cy="1197776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DF4CAAB-96AF-4432-8D9B-8AFFAF522AC2}"/>
                  </a:ext>
                </a:extLst>
              </p:cNvPr>
              <p:cNvSpPr txBox="1"/>
              <p:nvPr/>
            </p:nvSpPr>
            <p:spPr>
              <a:xfrm>
                <a:off x="9129476" y="1190009"/>
                <a:ext cx="1827141" cy="553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600"/>
                  </a:spcAft>
                  <a:buSzPct val="100000"/>
                </a:pPr>
                <a:r>
                  <a:rPr lang="en-US" sz="3600" b="1" dirty="0">
                    <a:solidFill>
                      <a:srgbClr val="230871"/>
                    </a:solidFill>
                    <a:latin typeface="Hind" panose="02000000000000000000" pitchFamily="2" charset="0"/>
                    <a:ea typeface="Roboto"/>
                    <a:cs typeface="Hind" panose="02000000000000000000" pitchFamily="2" charset="0"/>
                  </a:rPr>
                  <a:t>$ 565 Bn +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00AAF0D-DF4D-4E07-8FBD-40FFCA052D74}"/>
                  </a:ext>
                </a:extLst>
              </p:cNvPr>
              <p:cNvSpPr txBox="1"/>
              <p:nvPr/>
            </p:nvSpPr>
            <p:spPr>
              <a:xfrm>
                <a:off x="8524315" y="1895343"/>
                <a:ext cx="2962040" cy="492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  <a:buSzPct val="100000"/>
                </a:pPr>
                <a:r>
                  <a:rPr lang="en-US" sz="1600" dirty="0">
                    <a:solidFill>
                      <a:schemeClr val="accent2"/>
                    </a:solidFill>
                    <a:latin typeface="Hind" panose="02000000000000000000" pitchFamily="2" charset="0"/>
                    <a:ea typeface="Roboto"/>
                    <a:cs typeface="Hind" panose="02000000000000000000" pitchFamily="2" charset="0"/>
                  </a:rPr>
                  <a:t>Cumulative Banking transactions </a:t>
                </a:r>
                <a:r>
                  <a:rPr lang="en-US" sz="1600" dirty="0">
                    <a:solidFill>
                      <a:srgbClr val="230871"/>
                    </a:solidFill>
                    <a:latin typeface="Hind" panose="02000000000000000000" pitchFamily="2" charset="0"/>
                    <a:ea typeface="Roboto"/>
                    <a:cs typeface="Hind" panose="02000000000000000000" pitchFamily="2" charset="0"/>
                  </a:rPr>
                  <a:t>till September 2023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DDDAEF3-B739-48AF-9666-AED0DBEFDBD4}"/>
                </a:ext>
              </a:extLst>
            </p:cNvPr>
            <p:cNvSpPr txBox="1"/>
            <p:nvPr/>
          </p:nvSpPr>
          <p:spPr>
            <a:xfrm>
              <a:off x="9206485" y="3423478"/>
              <a:ext cx="56" cy="6771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  <a:buSzPct val="100000"/>
              </a:pPr>
              <a:endParaRPr lang="en-US" sz="4400" b="1" dirty="0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F242DE0-25DC-45F6-BFA1-7B9FDDB6CB2C}"/>
              </a:ext>
            </a:extLst>
          </p:cNvPr>
          <p:cNvSpPr txBox="1"/>
          <p:nvPr/>
        </p:nvSpPr>
        <p:spPr>
          <a:xfrm>
            <a:off x="9111666" y="5002164"/>
            <a:ext cx="1987724" cy="1308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3600" b="1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$ 675 Bn+</a:t>
            </a:r>
          </a:p>
          <a:p>
            <a:pPr>
              <a:spcAft>
                <a:spcPts val="600"/>
              </a:spcAft>
              <a:buSzPct val="100000"/>
            </a:pPr>
            <a:endParaRPr lang="en-US" sz="4400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B1197F-2B28-4E30-A722-E2367BD7B0DF}"/>
              </a:ext>
            </a:extLst>
          </p:cNvPr>
          <p:cNvSpPr txBox="1"/>
          <p:nvPr/>
        </p:nvSpPr>
        <p:spPr>
          <a:xfrm>
            <a:off x="8356612" y="5817771"/>
            <a:ext cx="32914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chemeClr val="accent2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Cumulative Derivative transactions </a:t>
            </a:r>
            <a:r>
              <a:rPr lang="en-US" sz="1600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booked by Banks till September 2023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FFE024D-041A-4285-9A3C-CAC6B53BD7E1}"/>
              </a:ext>
            </a:extLst>
          </p:cNvPr>
          <p:cNvSpPr txBox="1"/>
          <p:nvPr/>
        </p:nvSpPr>
        <p:spPr>
          <a:xfrm>
            <a:off x="1309029" y="3237878"/>
            <a:ext cx="128080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3600" b="1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6000+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8B87219-00D8-4A83-AA78-3D51EF4239B2}"/>
              </a:ext>
            </a:extLst>
          </p:cNvPr>
          <p:cNvCxnSpPr>
            <a:cxnSpLocks/>
          </p:cNvCxnSpPr>
          <p:nvPr/>
        </p:nvCxnSpPr>
        <p:spPr>
          <a:xfrm>
            <a:off x="4242047" y="2837781"/>
            <a:ext cx="3183284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F0D6567-3959-4F6C-971E-1262535E1428}"/>
              </a:ext>
            </a:extLst>
          </p:cNvPr>
          <p:cNvCxnSpPr>
            <a:cxnSpLocks/>
          </p:cNvCxnSpPr>
          <p:nvPr/>
        </p:nvCxnSpPr>
        <p:spPr>
          <a:xfrm>
            <a:off x="4256334" y="4813239"/>
            <a:ext cx="3183284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061E783-D68F-42F7-957B-8878A83D8DC0}"/>
              </a:ext>
            </a:extLst>
          </p:cNvPr>
          <p:cNvGrpSpPr/>
          <p:nvPr/>
        </p:nvGrpSpPr>
        <p:grpSpPr>
          <a:xfrm>
            <a:off x="4286810" y="5078707"/>
            <a:ext cx="2739028" cy="1505946"/>
            <a:chOff x="5336364" y="-9415033"/>
            <a:chExt cx="2062845" cy="5352571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F37F864-B323-4424-84F7-EA7C2EA0AD24}"/>
                </a:ext>
              </a:extLst>
            </p:cNvPr>
            <p:cNvSpPr txBox="1"/>
            <p:nvPr/>
          </p:nvSpPr>
          <p:spPr>
            <a:xfrm>
              <a:off x="5918148" y="-9415033"/>
              <a:ext cx="1373873" cy="196907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  <a:buSzPct val="100000"/>
              </a:pPr>
              <a:r>
                <a:rPr lang="en-US" sz="3600" b="1" dirty="0">
                  <a:solidFill>
                    <a:srgbClr val="230871"/>
                  </a:solidFill>
                  <a:latin typeface="Hind" panose="02000000000000000000" pitchFamily="2" charset="0"/>
                  <a:ea typeface="Roboto"/>
                  <a:cs typeface="Hind" panose="02000000000000000000" pitchFamily="2" charset="0"/>
                </a:rPr>
                <a:t>$ 19 Bn +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E00B420-66DA-4C3A-A4A9-89F701F41191}"/>
                </a:ext>
              </a:extLst>
            </p:cNvPr>
            <p:cNvSpPr txBox="1"/>
            <p:nvPr/>
          </p:nvSpPr>
          <p:spPr>
            <a:xfrm>
              <a:off x="5336364" y="-6687889"/>
              <a:ext cx="2062845" cy="2625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  <a:buSzPct val="100000"/>
              </a:pPr>
              <a:r>
                <a:rPr lang="en-US" sz="1600" dirty="0">
                  <a:solidFill>
                    <a:schemeClr val="accent2"/>
                  </a:solidFill>
                  <a:latin typeface="Hind" panose="02000000000000000000" pitchFamily="2" charset="0"/>
                  <a:ea typeface="Roboto"/>
                  <a:cs typeface="Hind" panose="02000000000000000000" pitchFamily="2" charset="0"/>
                </a:rPr>
                <a:t>Total commitments </a:t>
              </a:r>
              <a:r>
                <a:rPr lang="en-US" sz="1600" dirty="0">
                  <a:solidFill>
                    <a:srgbClr val="230871"/>
                  </a:solidFill>
                  <a:latin typeface="Hind" panose="02000000000000000000" pitchFamily="2" charset="0"/>
                  <a:ea typeface="Roboto"/>
                  <a:cs typeface="Hind" panose="02000000000000000000" pitchFamily="2" charset="0"/>
                </a:rPr>
                <a:t>made to Alternative Investment Funds till September 2023</a:t>
              </a:r>
            </a:p>
          </p:txBody>
        </p:sp>
      </p:grp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54FDB8D-6AF0-4B50-9F44-5E7C85B31F0C}"/>
              </a:ext>
            </a:extLst>
          </p:cNvPr>
          <p:cNvCxnSpPr>
            <a:cxnSpLocks/>
          </p:cNvCxnSpPr>
          <p:nvPr/>
        </p:nvCxnSpPr>
        <p:spPr>
          <a:xfrm>
            <a:off x="8213304" y="2837781"/>
            <a:ext cx="3183284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194DC5B-499A-4218-BDDE-D3D35C860E0E}"/>
              </a:ext>
            </a:extLst>
          </p:cNvPr>
          <p:cNvSpPr txBox="1"/>
          <p:nvPr/>
        </p:nvSpPr>
        <p:spPr>
          <a:xfrm>
            <a:off x="9155271" y="1167288"/>
            <a:ext cx="1883529" cy="1308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3600" b="1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$ 47 Bn +</a:t>
            </a:r>
          </a:p>
          <a:p>
            <a:pPr>
              <a:spcAft>
                <a:spcPts val="600"/>
              </a:spcAft>
              <a:buSzPct val="100000"/>
            </a:pPr>
            <a:endParaRPr lang="en-US" sz="4400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AA3A4E8-4FC2-464F-99BA-FCC943B178CE}"/>
              </a:ext>
            </a:extLst>
          </p:cNvPr>
          <p:cNvSpPr txBox="1"/>
          <p:nvPr/>
        </p:nvSpPr>
        <p:spPr>
          <a:xfrm>
            <a:off x="8273852" y="1863862"/>
            <a:ext cx="315482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chemeClr val="accent2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Total Banking Asset </a:t>
            </a:r>
            <a:r>
              <a:rPr lang="en-US" sz="1600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Size in September 2023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0F20A66-E737-49B6-8459-F0EC0506D302}"/>
              </a:ext>
            </a:extLst>
          </p:cNvPr>
          <p:cNvCxnSpPr>
            <a:cxnSpLocks/>
          </p:cNvCxnSpPr>
          <p:nvPr/>
        </p:nvCxnSpPr>
        <p:spPr>
          <a:xfrm>
            <a:off x="8213304" y="4808303"/>
            <a:ext cx="3183284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C0F03CF-BABA-4DEE-9C4A-37B104F219F9}"/>
              </a:ext>
            </a:extLst>
          </p:cNvPr>
          <p:cNvSpPr txBox="1"/>
          <p:nvPr/>
        </p:nvSpPr>
        <p:spPr>
          <a:xfrm>
            <a:off x="446875" y="3925061"/>
            <a:ext cx="36016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chemeClr val="accent2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Employment</a:t>
            </a:r>
            <a:r>
              <a:rPr lang="en-US" sz="1600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 in GIFT SEZ in September 2023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B8D304-AFD4-C630-D5C3-2B5B4279A80C}"/>
              </a:ext>
            </a:extLst>
          </p:cNvPr>
          <p:cNvGrpSpPr/>
          <p:nvPr/>
        </p:nvGrpSpPr>
        <p:grpSpPr>
          <a:xfrm>
            <a:off x="490479" y="1201991"/>
            <a:ext cx="2821849" cy="1225607"/>
            <a:chOff x="5413692" y="1207120"/>
            <a:chExt cx="2062845" cy="12256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EBEE3C-F9DF-F5CD-499A-47CD7CBD67A2}"/>
                </a:ext>
              </a:extLst>
            </p:cNvPr>
            <p:cNvSpPr txBox="1"/>
            <p:nvPr/>
          </p:nvSpPr>
          <p:spPr>
            <a:xfrm>
              <a:off x="5933053" y="1207120"/>
              <a:ext cx="80622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Aft>
                  <a:spcPts val="600"/>
                </a:spcAft>
                <a:buSzPct val="100000"/>
              </a:pPr>
              <a:r>
                <a:rPr lang="en-US" sz="3600" b="1" dirty="0">
                  <a:solidFill>
                    <a:srgbClr val="230871"/>
                  </a:solidFill>
                  <a:latin typeface="Hind" panose="02000000000000000000" pitchFamily="2" charset="0"/>
                  <a:ea typeface="Roboto"/>
                  <a:cs typeface="Hind" panose="02000000000000000000" pitchFamily="2" charset="0"/>
                </a:rPr>
                <a:t>550 +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5324BE-07C0-7681-A82E-12B3C442FAE7}"/>
                </a:ext>
              </a:extLst>
            </p:cNvPr>
            <p:cNvSpPr txBox="1"/>
            <p:nvPr/>
          </p:nvSpPr>
          <p:spPr>
            <a:xfrm>
              <a:off x="5413692" y="1940284"/>
              <a:ext cx="2062845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spcAft>
                  <a:spcPts val="600"/>
                </a:spcAft>
                <a:buSzPct val="100000"/>
              </a:pPr>
              <a:r>
                <a:rPr lang="en-US" sz="1600" dirty="0">
                  <a:solidFill>
                    <a:srgbClr val="230871"/>
                  </a:solidFill>
                  <a:latin typeface="Hind" panose="02000000000000000000" pitchFamily="2" charset="0"/>
                  <a:ea typeface="Roboto"/>
                  <a:cs typeface="Hind" panose="02000000000000000000" pitchFamily="2" charset="0"/>
                </a:rPr>
                <a:t>Number of </a:t>
              </a:r>
              <a:r>
                <a:rPr lang="en-US" sz="1600" dirty="0">
                  <a:solidFill>
                    <a:schemeClr val="accent2"/>
                  </a:solidFill>
                  <a:latin typeface="Hind" panose="02000000000000000000" pitchFamily="2" charset="0"/>
                  <a:ea typeface="Roboto"/>
                  <a:cs typeface="Hind" panose="02000000000000000000" pitchFamily="2" charset="0"/>
                </a:rPr>
                <a:t>IFSCA Registered* entities </a:t>
              </a:r>
              <a:r>
                <a:rPr lang="en-US" sz="1600" dirty="0">
                  <a:solidFill>
                    <a:srgbClr val="230871"/>
                  </a:solidFill>
                  <a:latin typeface="Hind" panose="02000000000000000000" pitchFamily="2" charset="0"/>
                  <a:ea typeface="Roboto"/>
                  <a:cs typeface="Hind" panose="02000000000000000000" pitchFamily="2" charset="0"/>
                </a:rPr>
                <a:t>till September 2023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AFB9160-174E-B9E7-EB4D-E1CBD40543DF}"/>
              </a:ext>
            </a:extLst>
          </p:cNvPr>
          <p:cNvSpPr txBox="1"/>
          <p:nvPr/>
        </p:nvSpPr>
        <p:spPr>
          <a:xfrm>
            <a:off x="1350048" y="5078707"/>
            <a:ext cx="785471" cy="1308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3600" b="1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31 +</a:t>
            </a:r>
          </a:p>
          <a:p>
            <a:pPr>
              <a:spcAft>
                <a:spcPts val="600"/>
              </a:spcAft>
              <a:buSzPct val="100000"/>
            </a:pPr>
            <a:endParaRPr lang="en-US" sz="4400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4B2E3-E13F-94CD-FEC3-20E68E63EF7E}"/>
              </a:ext>
            </a:extLst>
          </p:cNvPr>
          <p:cNvSpPr txBox="1"/>
          <p:nvPr/>
        </p:nvSpPr>
        <p:spPr>
          <a:xfrm>
            <a:off x="452968" y="5752286"/>
            <a:ext cx="315482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chemeClr val="accent2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Registered Aircraft and Ship leasing entities </a:t>
            </a:r>
            <a:r>
              <a:rPr lang="en-US" sz="1600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till September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2DA5AA-1FAE-300B-9298-F214AFB69609}"/>
              </a:ext>
            </a:extLst>
          </p:cNvPr>
          <p:cNvSpPr txBox="1"/>
          <p:nvPr/>
        </p:nvSpPr>
        <p:spPr>
          <a:xfrm>
            <a:off x="7849711" y="6531424"/>
            <a:ext cx="430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ind" panose="02000000000000000000" pitchFamily="2" charset="0"/>
                <a:cs typeface="Hind" panose="02000000000000000000" pitchFamily="2" charset="0"/>
              </a:rPr>
              <a:t>*Registered, Licensed, Authorized, Notified, etc.</a:t>
            </a:r>
            <a:endParaRPr lang="en-IN" sz="1400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448885-08F7-970E-5C1D-7DC12F2310A4}"/>
              </a:ext>
            </a:extLst>
          </p:cNvPr>
          <p:cNvSpPr txBox="1"/>
          <p:nvPr/>
        </p:nvSpPr>
        <p:spPr>
          <a:xfrm>
            <a:off x="5045011" y="3185100"/>
            <a:ext cx="1864293" cy="1308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3600" b="1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$ 52 Bn +</a:t>
            </a:r>
          </a:p>
          <a:p>
            <a:pPr>
              <a:spcAft>
                <a:spcPts val="600"/>
              </a:spcAft>
              <a:buSzPct val="100000"/>
            </a:pPr>
            <a:endParaRPr lang="en-US" sz="4400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4F91F-3303-7E9D-BA93-F973CF5434D6}"/>
              </a:ext>
            </a:extLst>
          </p:cNvPr>
          <p:cNvSpPr txBox="1"/>
          <p:nvPr/>
        </p:nvSpPr>
        <p:spPr>
          <a:xfrm>
            <a:off x="4374018" y="3888628"/>
            <a:ext cx="315482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600" dirty="0">
                <a:solidFill>
                  <a:schemeClr val="accent2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Cumulative Debt Listing </a:t>
            </a:r>
            <a:r>
              <a:rPr lang="en-US" sz="1600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on IFSC Exchanges till September 2023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681DCD-EE2D-CE2E-59EC-7FB71563C3BA}"/>
              </a:ext>
            </a:extLst>
          </p:cNvPr>
          <p:cNvCxnSpPr>
            <a:cxnSpLocks/>
          </p:cNvCxnSpPr>
          <p:nvPr/>
        </p:nvCxnSpPr>
        <p:spPr>
          <a:xfrm>
            <a:off x="424504" y="4808303"/>
            <a:ext cx="3183284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3EC4C9-84D2-1654-1918-A1234F623E6B}"/>
              </a:ext>
            </a:extLst>
          </p:cNvPr>
          <p:cNvCxnSpPr>
            <a:cxnSpLocks/>
          </p:cNvCxnSpPr>
          <p:nvPr/>
        </p:nvCxnSpPr>
        <p:spPr>
          <a:xfrm>
            <a:off x="446875" y="2837781"/>
            <a:ext cx="3183284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Forma libre 367">
            <a:extLst>
              <a:ext uri="{FF2B5EF4-FFF2-40B4-BE49-F238E27FC236}">
                <a16:creationId xmlns:a16="http://schemas.microsoft.com/office/drawing/2014/main" id="{79F6233B-D1E2-222D-B822-CBB44C9B3986}"/>
              </a:ext>
            </a:extLst>
          </p:cNvPr>
          <p:cNvSpPr/>
          <p:nvPr/>
        </p:nvSpPr>
        <p:spPr>
          <a:xfrm>
            <a:off x="400287" y="5038993"/>
            <a:ext cx="548870" cy="548870"/>
          </a:xfrm>
          <a:custGeom>
            <a:avLst/>
            <a:gdLst>
              <a:gd name="connsiteX0" fmla="*/ 1300318 w 1308209"/>
              <a:gd name="connsiteY0" fmla="*/ 691737 h 1308209"/>
              <a:gd name="connsiteX1" fmla="*/ 1252054 w 1308209"/>
              <a:gd name="connsiteY1" fmla="*/ 661255 h 1308209"/>
              <a:gd name="connsiteX2" fmla="*/ 1252054 w 1308209"/>
              <a:gd name="connsiteY2" fmla="*/ 586319 h 1308209"/>
              <a:gd name="connsiteX3" fmla="*/ 1172037 w 1308209"/>
              <a:gd name="connsiteY3" fmla="*/ 506302 h 1308209"/>
              <a:gd name="connsiteX4" fmla="*/ 1095831 w 1308209"/>
              <a:gd name="connsiteY4" fmla="*/ 563457 h 1308209"/>
              <a:gd name="connsiteX5" fmla="*/ 815138 w 1308209"/>
              <a:gd name="connsiteY5" fmla="*/ 388182 h 1308209"/>
              <a:gd name="connsiteX6" fmla="*/ 815138 w 1308209"/>
              <a:gd name="connsiteY6" fmla="*/ 280223 h 1308209"/>
              <a:gd name="connsiteX7" fmla="*/ 788465 w 1308209"/>
              <a:gd name="connsiteY7" fmla="*/ 249741 h 1308209"/>
              <a:gd name="connsiteX8" fmla="*/ 766874 w 1308209"/>
              <a:gd name="connsiteY8" fmla="*/ 145592 h 1308209"/>
              <a:gd name="connsiteX9" fmla="*/ 679236 w 1308209"/>
              <a:gd name="connsiteY9" fmla="*/ 8421 h 1308209"/>
              <a:gd name="connsiteX10" fmla="*/ 634782 w 1308209"/>
              <a:gd name="connsiteY10" fmla="*/ 9691 h 1308209"/>
              <a:gd name="connsiteX11" fmla="*/ 552226 w 1308209"/>
              <a:gd name="connsiteY11" fmla="*/ 145592 h 1308209"/>
              <a:gd name="connsiteX12" fmla="*/ 528093 w 1308209"/>
              <a:gd name="connsiteY12" fmla="*/ 249741 h 1308209"/>
              <a:gd name="connsiteX13" fmla="*/ 500152 w 1308209"/>
              <a:gd name="connsiteY13" fmla="*/ 280223 h 1308209"/>
              <a:gd name="connsiteX14" fmla="*/ 500152 w 1308209"/>
              <a:gd name="connsiteY14" fmla="*/ 388182 h 1308209"/>
              <a:gd name="connsiteX15" fmla="*/ 218188 w 1308209"/>
              <a:gd name="connsiteY15" fmla="*/ 564727 h 1308209"/>
              <a:gd name="connsiteX16" fmla="*/ 141982 w 1308209"/>
              <a:gd name="connsiteY16" fmla="*/ 507572 h 1308209"/>
              <a:gd name="connsiteX17" fmla="*/ 61965 w 1308209"/>
              <a:gd name="connsiteY17" fmla="*/ 587589 h 1308209"/>
              <a:gd name="connsiteX18" fmla="*/ 61965 w 1308209"/>
              <a:gd name="connsiteY18" fmla="*/ 663795 h 1308209"/>
              <a:gd name="connsiteX19" fmla="*/ 14971 w 1308209"/>
              <a:gd name="connsiteY19" fmla="*/ 693008 h 1308209"/>
              <a:gd name="connsiteX20" fmla="*/ 3540 w 1308209"/>
              <a:gd name="connsiteY20" fmla="*/ 733651 h 1308209"/>
              <a:gd name="connsiteX21" fmla="*/ 65775 w 1308209"/>
              <a:gd name="connsiteY21" fmla="*/ 858121 h 1308209"/>
              <a:gd name="connsiteX22" fmla="*/ 93718 w 1308209"/>
              <a:gd name="connsiteY22" fmla="*/ 875903 h 1308209"/>
              <a:gd name="connsiteX23" fmla="*/ 107689 w 1308209"/>
              <a:gd name="connsiteY23" fmla="*/ 872093 h 1308209"/>
              <a:gd name="connsiteX24" fmla="*/ 225808 w 1308209"/>
              <a:gd name="connsiteY24" fmla="*/ 812398 h 1308209"/>
              <a:gd name="connsiteX25" fmla="*/ 500152 w 1308209"/>
              <a:gd name="connsiteY25" fmla="*/ 816208 h 1308209"/>
              <a:gd name="connsiteX26" fmla="*/ 500152 w 1308209"/>
              <a:gd name="connsiteY26" fmla="*/ 906386 h 1308209"/>
              <a:gd name="connsiteX27" fmla="*/ 503962 w 1308209"/>
              <a:gd name="connsiteY27" fmla="*/ 920357 h 1308209"/>
              <a:gd name="connsiteX28" fmla="*/ 526823 w 1308209"/>
              <a:gd name="connsiteY28" fmla="*/ 967351 h 1308209"/>
              <a:gd name="connsiteX29" fmla="*/ 382031 w 1308209"/>
              <a:gd name="connsiteY29" fmla="*/ 1202320 h 1308209"/>
              <a:gd name="connsiteX30" fmla="*/ 380761 w 1308209"/>
              <a:gd name="connsiteY30" fmla="*/ 1232803 h 1308209"/>
              <a:gd name="connsiteX31" fmla="*/ 412514 w 1308209"/>
              <a:gd name="connsiteY31" fmla="*/ 1295038 h 1308209"/>
              <a:gd name="connsiteX32" fmla="*/ 440456 w 1308209"/>
              <a:gd name="connsiteY32" fmla="*/ 1312820 h 1308209"/>
              <a:gd name="connsiteX33" fmla="*/ 450617 w 1308209"/>
              <a:gd name="connsiteY33" fmla="*/ 1311549 h 1308209"/>
              <a:gd name="connsiteX34" fmla="*/ 633513 w 1308209"/>
              <a:gd name="connsiteY34" fmla="*/ 1250584 h 1308209"/>
              <a:gd name="connsiteX35" fmla="*/ 685587 w 1308209"/>
              <a:gd name="connsiteY35" fmla="*/ 1250584 h 1308209"/>
              <a:gd name="connsiteX36" fmla="*/ 868482 w 1308209"/>
              <a:gd name="connsiteY36" fmla="*/ 1311549 h 1308209"/>
              <a:gd name="connsiteX37" fmla="*/ 878643 w 1308209"/>
              <a:gd name="connsiteY37" fmla="*/ 1312820 h 1308209"/>
              <a:gd name="connsiteX38" fmla="*/ 906585 w 1308209"/>
              <a:gd name="connsiteY38" fmla="*/ 1295038 h 1308209"/>
              <a:gd name="connsiteX39" fmla="*/ 938338 w 1308209"/>
              <a:gd name="connsiteY39" fmla="*/ 1232803 h 1308209"/>
              <a:gd name="connsiteX40" fmla="*/ 937068 w 1308209"/>
              <a:gd name="connsiteY40" fmla="*/ 1202320 h 1308209"/>
              <a:gd name="connsiteX41" fmla="*/ 789736 w 1308209"/>
              <a:gd name="connsiteY41" fmla="*/ 967351 h 1308209"/>
              <a:gd name="connsiteX42" fmla="*/ 812597 w 1308209"/>
              <a:gd name="connsiteY42" fmla="*/ 920357 h 1308209"/>
              <a:gd name="connsiteX43" fmla="*/ 816407 w 1308209"/>
              <a:gd name="connsiteY43" fmla="*/ 906386 h 1308209"/>
              <a:gd name="connsiteX44" fmla="*/ 816407 w 1308209"/>
              <a:gd name="connsiteY44" fmla="*/ 816208 h 1308209"/>
              <a:gd name="connsiteX45" fmla="*/ 1090751 w 1308209"/>
              <a:gd name="connsiteY45" fmla="*/ 812398 h 1308209"/>
              <a:gd name="connsiteX46" fmla="*/ 1208871 w 1308209"/>
              <a:gd name="connsiteY46" fmla="*/ 872093 h 1308209"/>
              <a:gd name="connsiteX47" fmla="*/ 1222841 w 1308209"/>
              <a:gd name="connsiteY47" fmla="*/ 875903 h 1308209"/>
              <a:gd name="connsiteX48" fmla="*/ 1250784 w 1308209"/>
              <a:gd name="connsiteY48" fmla="*/ 858121 h 1308209"/>
              <a:gd name="connsiteX49" fmla="*/ 1313019 w 1308209"/>
              <a:gd name="connsiteY49" fmla="*/ 733651 h 1308209"/>
              <a:gd name="connsiteX50" fmla="*/ 1300318 w 1308209"/>
              <a:gd name="connsiteY50" fmla="*/ 691737 h 1308209"/>
              <a:gd name="connsiteX51" fmla="*/ 1154256 w 1308209"/>
              <a:gd name="connsiteY51" fmla="*/ 586319 h 1308209"/>
              <a:gd name="connsiteX52" fmla="*/ 1172037 w 1308209"/>
              <a:gd name="connsiteY52" fmla="*/ 568537 h 1308209"/>
              <a:gd name="connsiteX53" fmla="*/ 1189819 w 1308209"/>
              <a:gd name="connsiteY53" fmla="*/ 586319 h 1308209"/>
              <a:gd name="connsiteX54" fmla="*/ 1189819 w 1308209"/>
              <a:gd name="connsiteY54" fmla="*/ 621882 h 1308209"/>
              <a:gd name="connsiteX55" fmla="*/ 1154256 w 1308209"/>
              <a:gd name="connsiteY55" fmla="*/ 600290 h 1308209"/>
              <a:gd name="connsiteX56" fmla="*/ 1154256 w 1308209"/>
              <a:gd name="connsiteY56" fmla="*/ 586319 h 1308209"/>
              <a:gd name="connsiteX57" fmla="*/ 564927 w 1308209"/>
              <a:gd name="connsiteY57" fmla="*/ 310706 h 1308209"/>
              <a:gd name="connsiteX58" fmla="*/ 590329 w 1308209"/>
              <a:gd name="connsiteY58" fmla="*/ 281493 h 1308209"/>
              <a:gd name="connsiteX59" fmla="*/ 611921 w 1308209"/>
              <a:gd name="connsiteY59" fmla="*/ 165914 h 1308209"/>
              <a:gd name="connsiteX60" fmla="*/ 658915 w 1308209"/>
              <a:gd name="connsiteY60" fmla="*/ 77006 h 1308209"/>
              <a:gd name="connsiteX61" fmla="*/ 707179 w 1308209"/>
              <a:gd name="connsiteY61" fmla="*/ 165914 h 1308209"/>
              <a:gd name="connsiteX62" fmla="*/ 726230 w 1308209"/>
              <a:gd name="connsiteY62" fmla="*/ 280223 h 1308209"/>
              <a:gd name="connsiteX63" fmla="*/ 735121 w 1308209"/>
              <a:gd name="connsiteY63" fmla="*/ 301815 h 1308209"/>
              <a:gd name="connsiteX64" fmla="*/ 751632 w 1308209"/>
              <a:gd name="connsiteY64" fmla="*/ 310706 h 1308209"/>
              <a:gd name="connsiteX65" fmla="*/ 751632 w 1308209"/>
              <a:gd name="connsiteY65" fmla="*/ 897495 h 1308209"/>
              <a:gd name="connsiteX66" fmla="*/ 691937 w 1308209"/>
              <a:gd name="connsiteY66" fmla="*/ 1015614 h 1308209"/>
              <a:gd name="connsiteX67" fmla="*/ 689397 w 1308209"/>
              <a:gd name="connsiteY67" fmla="*/ 1024505 h 1308209"/>
              <a:gd name="connsiteX68" fmla="*/ 662725 w 1308209"/>
              <a:gd name="connsiteY68" fmla="*/ 1185809 h 1308209"/>
              <a:gd name="connsiteX69" fmla="*/ 653834 w 1308209"/>
              <a:gd name="connsiteY69" fmla="*/ 1185809 h 1308209"/>
              <a:gd name="connsiteX70" fmla="*/ 627162 w 1308209"/>
              <a:gd name="connsiteY70" fmla="*/ 1024505 h 1308209"/>
              <a:gd name="connsiteX71" fmla="*/ 624622 w 1308209"/>
              <a:gd name="connsiteY71" fmla="*/ 1015614 h 1308209"/>
              <a:gd name="connsiteX72" fmla="*/ 564927 w 1308209"/>
              <a:gd name="connsiteY72" fmla="*/ 897495 h 1308209"/>
              <a:gd name="connsiteX73" fmla="*/ 564927 w 1308209"/>
              <a:gd name="connsiteY73" fmla="*/ 310706 h 1308209"/>
              <a:gd name="connsiteX74" fmla="*/ 125470 w 1308209"/>
              <a:gd name="connsiteY74" fmla="*/ 586319 h 1308209"/>
              <a:gd name="connsiteX75" fmla="*/ 143251 w 1308209"/>
              <a:gd name="connsiteY75" fmla="*/ 568537 h 1308209"/>
              <a:gd name="connsiteX76" fmla="*/ 161033 w 1308209"/>
              <a:gd name="connsiteY76" fmla="*/ 586319 h 1308209"/>
              <a:gd name="connsiteX77" fmla="*/ 161033 w 1308209"/>
              <a:gd name="connsiteY77" fmla="*/ 601560 h 1308209"/>
              <a:gd name="connsiteX78" fmla="*/ 125470 w 1308209"/>
              <a:gd name="connsiteY78" fmla="*/ 623152 h 1308209"/>
              <a:gd name="connsiteX79" fmla="*/ 125470 w 1308209"/>
              <a:gd name="connsiteY79" fmla="*/ 586319 h 1308209"/>
              <a:gd name="connsiteX80" fmla="*/ 220728 w 1308209"/>
              <a:gd name="connsiteY80" fmla="*/ 750162 h 1308209"/>
              <a:gd name="connsiteX81" fmla="*/ 206757 w 1308209"/>
              <a:gd name="connsiteY81" fmla="*/ 753973 h 1308209"/>
              <a:gd name="connsiteX82" fmla="*/ 110229 w 1308209"/>
              <a:gd name="connsiteY82" fmla="*/ 802237 h 1308209"/>
              <a:gd name="connsiteX83" fmla="*/ 74666 w 1308209"/>
              <a:gd name="connsiteY83" fmla="*/ 731111 h 1308209"/>
              <a:gd name="connsiteX84" fmla="*/ 502691 w 1308209"/>
              <a:gd name="connsiteY84" fmla="*/ 463118 h 1308209"/>
              <a:gd name="connsiteX85" fmla="*/ 502691 w 1308209"/>
              <a:gd name="connsiteY85" fmla="*/ 755243 h 1308209"/>
              <a:gd name="connsiteX86" fmla="*/ 220728 w 1308209"/>
              <a:gd name="connsiteY86" fmla="*/ 750162 h 1308209"/>
              <a:gd name="connsiteX87" fmla="*/ 444267 w 1308209"/>
              <a:gd name="connsiteY87" fmla="*/ 1220102 h 1308209"/>
              <a:gd name="connsiteX88" fmla="*/ 562386 w 1308209"/>
              <a:gd name="connsiteY88" fmla="*/ 1032126 h 1308209"/>
              <a:gd name="connsiteX89" fmla="*/ 566196 w 1308209"/>
              <a:gd name="connsiteY89" fmla="*/ 1041017 h 1308209"/>
              <a:gd name="connsiteX90" fmla="*/ 592869 w 1308209"/>
              <a:gd name="connsiteY90" fmla="*/ 1197240 h 1308209"/>
              <a:gd name="connsiteX91" fmla="*/ 455698 w 1308209"/>
              <a:gd name="connsiteY91" fmla="*/ 1242964 h 1308209"/>
              <a:gd name="connsiteX92" fmla="*/ 444267 w 1308209"/>
              <a:gd name="connsiteY92" fmla="*/ 1220102 h 1308209"/>
              <a:gd name="connsiteX93" fmla="*/ 872292 w 1308209"/>
              <a:gd name="connsiteY93" fmla="*/ 1220102 h 1308209"/>
              <a:gd name="connsiteX94" fmla="*/ 860861 w 1308209"/>
              <a:gd name="connsiteY94" fmla="*/ 1242964 h 1308209"/>
              <a:gd name="connsiteX95" fmla="*/ 723690 w 1308209"/>
              <a:gd name="connsiteY95" fmla="*/ 1197240 h 1308209"/>
              <a:gd name="connsiteX96" fmla="*/ 750362 w 1308209"/>
              <a:gd name="connsiteY96" fmla="*/ 1041017 h 1308209"/>
              <a:gd name="connsiteX97" fmla="*/ 754173 w 1308209"/>
              <a:gd name="connsiteY97" fmla="*/ 1032126 h 1308209"/>
              <a:gd name="connsiteX98" fmla="*/ 872292 w 1308209"/>
              <a:gd name="connsiteY98" fmla="*/ 1220102 h 1308209"/>
              <a:gd name="connsiteX99" fmla="*/ 1207600 w 1308209"/>
              <a:gd name="connsiteY99" fmla="*/ 800967 h 1308209"/>
              <a:gd name="connsiteX100" fmla="*/ 1111072 w 1308209"/>
              <a:gd name="connsiteY100" fmla="*/ 752703 h 1308209"/>
              <a:gd name="connsiteX101" fmla="*/ 1097101 w 1308209"/>
              <a:gd name="connsiteY101" fmla="*/ 748892 h 1308209"/>
              <a:gd name="connsiteX102" fmla="*/ 816407 w 1308209"/>
              <a:gd name="connsiteY102" fmla="*/ 752703 h 1308209"/>
              <a:gd name="connsiteX103" fmla="*/ 816407 w 1308209"/>
              <a:gd name="connsiteY103" fmla="*/ 460578 h 1308209"/>
              <a:gd name="connsiteX104" fmla="*/ 1244433 w 1308209"/>
              <a:gd name="connsiteY104" fmla="*/ 728571 h 1308209"/>
              <a:gd name="connsiteX105" fmla="*/ 1207600 w 1308209"/>
              <a:gd name="connsiteY105" fmla="*/ 800967 h 1308209"/>
              <a:gd name="connsiteX106" fmla="*/ 595410 w 1308209"/>
              <a:gd name="connsiteY106" fmla="*/ 530434 h 1308209"/>
              <a:gd name="connsiteX107" fmla="*/ 627162 w 1308209"/>
              <a:gd name="connsiteY107" fmla="*/ 498682 h 1308209"/>
              <a:gd name="connsiteX108" fmla="*/ 689397 w 1308209"/>
              <a:gd name="connsiteY108" fmla="*/ 498682 h 1308209"/>
              <a:gd name="connsiteX109" fmla="*/ 721150 w 1308209"/>
              <a:gd name="connsiteY109" fmla="*/ 530434 h 1308209"/>
              <a:gd name="connsiteX110" fmla="*/ 689397 w 1308209"/>
              <a:gd name="connsiteY110" fmla="*/ 562187 h 1308209"/>
              <a:gd name="connsiteX111" fmla="*/ 627162 w 1308209"/>
              <a:gd name="connsiteY111" fmla="*/ 562187 h 1308209"/>
              <a:gd name="connsiteX112" fmla="*/ 595410 w 1308209"/>
              <a:gd name="connsiteY112" fmla="*/ 530434 h 1308209"/>
              <a:gd name="connsiteX113" fmla="*/ 595410 w 1308209"/>
              <a:gd name="connsiteY113" fmla="*/ 654904 h 1308209"/>
              <a:gd name="connsiteX114" fmla="*/ 627162 w 1308209"/>
              <a:gd name="connsiteY114" fmla="*/ 623152 h 1308209"/>
              <a:gd name="connsiteX115" fmla="*/ 689397 w 1308209"/>
              <a:gd name="connsiteY115" fmla="*/ 623152 h 1308209"/>
              <a:gd name="connsiteX116" fmla="*/ 721150 w 1308209"/>
              <a:gd name="connsiteY116" fmla="*/ 654904 h 1308209"/>
              <a:gd name="connsiteX117" fmla="*/ 689397 w 1308209"/>
              <a:gd name="connsiteY117" fmla="*/ 686657 h 1308209"/>
              <a:gd name="connsiteX118" fmla="*/ 627162 w 1308209"/>
              <a:gd name="connsiteY118" fmla="*/ 686657 h 1308209"/>
              <a:gd name="connsiteX119" fmla="*/ 595410 w 1308209"/>
              <a:gd name="connsiteY119" fmla="*/ 654904 h 1308209"/>
              <a:gd name="connsiteX120" fmla="*/ 595410 w 1308209"/>
              <a:gd name="connsiteY120" fmla="*/ 780645 h 1308209"/>
              <a:gd name="connsiteX121" fmla="*/ 627162 w 1308209"/>
              <a:gd name="connsiteY121" fmla="*/ 748892 h 1308209"/>
              <a:gd name="connsiteX122" fmla="*/ 689397 w 1308209"/>
              <a:gd name="connsiteY122" fmla="*/ 748892 h 1308209"/>
              <a:gd name="connsiteX123" fmla="*/ 721150 w 1308209"/>
              <a:gd name="connsiteY123" fmla="*/ 780645 h 1308209"/>
              <a:gd name="connsiteX124" fmla="*/ 689397 w 1308209"/>
              <a:gd name="connsiteY124" fmla="*/ 812398 h 1308209"/>
              <a:gd name="connsiteX125" fmla="*/ 627162 w 1308209"/>
              <a:gd name="connsiteY125" fmla="*/ 812398 h 1308209"/>
              <a:gd name="connsiteX126" fmla="*/ 595410 w 1308209"/>
              <a:gd name="connsiteY126" fmla="*/ 780645 h 130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308209" h="1308209">
                <a:moveTo>
                  <a:pt x="1300318" y="691737"/>
                </a:moveTo>
                <a:lnTo>
                  <a:pt x="1252054" y="661255"/>
                </a:lnTo>
                <a:lnTo>
                  <a:pt x="1252054" y="586319"/>
                </a:lnTo>
                <a:cubicBezTo>
                  <a:pt x="1252054" y="541865"/>
                  <a:pt x="1216491" y="506302"/>
                  <a:pt x="1172037" y="506302"/>
                </a:cubicBezTo>
                <a:cubicBezTo>
                  <a:pt x="1136474" y="506302"/>
                  <a:pt x="1105991" y="530434"/>
                  <a:pt x="1095831" y="563457"/>
                </a:cubicBezTo>
                <a:lnTo>
                  <a:pt x="815138" y="388182"/>
                </a:lnTo>
                <a:lnTo>
                  <a:pt x="815138" y="280223"/>
                </a:lnTo>
                <a:cubicBezTo>
                  <a:pt x="815138" y="264982"/>
                  <a:pt x="803706" y="252281"/>
                  <a:pt x="788465" y="249741"/>
                </a:cubicBezTo>
                <a:cubicBezTo>
                  <a:pt x="785925" y="214178"/>
                  <a:pt x="779575" y="178615"/>
                  <a:pt x="766874" y="145592"/>
                </a:cubicBezTo>
                <a:cubicBezTo>
                  <a:pt x="742741" y="77006"/>
                  <a:pt x="705908" y="32553"/>
                  <a:pt x="679236" y="8421"/>
                </a:cubicBezTo>
                <a:cubicBezTo>
                  <a:pt x="666535" y="-3010"/>
                  <a:pt x="647484" y="-3010"/>
                  <a:pt x="634782" y="9691"/>
                </a:cubicBezTo>
                <a:cubicBezTo>
                  <a:pt x="599220" y="46524"/>
                  <a:pt x="571277" y="93518"/>
                  <a:pt x="552226" y="145592"/>
                </a:cubicBezTo>
                <a:cubicBezTo>
                  <a:pt x="540794" y="178615"/>
                  <a:pt x="531904" y="214178"/>
                  <a:pt x="528093" y="249741"/>
                </a:cubicBezTo>
                <a:cubicBezTo>
                  <a:pt x="512853" y="251011"/>
                  <a:pt x="500152" y="264982"/>
                  <a:pt x="500152" y="280223"/>
                </a:cubicBezTo>
                <a:lnTo>
                  <a:pt x="500152" y="388182"/>
                </a:lnTo>
                <a:lnTo>
                  <a:pt x="218188" y="564727"/>
                </a:lnTo>
                <a:cubicBezTo>
                  <a:pt x="208027" y="531704"/>
                  <a:pt x="177544" y="507572"/>
                  <a:pt x="141982" y="507572"/>
                </a:cubicBezTo>
                <a:cubicBezTo>
                  <a:pt x="97528" y="507572"/>
                  <a:pt x="61965" y="543135"/>
                  <a:pt x="61965" y="587589"/>
                </a:cubicBezTo>
                <a:lnTo>
                  <a:pt x="61965" y="663795"/>
                </a:lnTo>
                <a:lnTo>
                  <a:pt x="14971" y="693008"/>
                </a:lnTo>
                <a:cubicBezTo>
                  <a:pt x="999" y="701899"/>
                  <a:pt x="-4081" y="719680"/>
                  <a:pt x="3540" y="733651"/>
                </a:cubicBezTo>
                <a:lnTo>
                  <a:pt x="65775" y="858121"/>
                </a:lnTo>
                <a:cubicBezTo>
                  <a:pt x="70855" y="869552"/>
                  <a:pt x="82286" y="875903"/>
                  <a:pt x="93718" y="875903"/>
                </a:cubicBezTo>
                <a:cubicBezTo>
                  <a:pt x="98798" y="875903"/>
                  <a:pt x="102608" y="874633"/>
                  <a:pt x="107689" y="872093"/>
                </a:cubicBezTo>
                <a:lnTo>
                  <a:pt x="225808" y="812398"/>
                </a:lnTo>
                <a:lnTo>
                  <a:pt x="500152" y="816208"/>
                </a:lnTo>
                <a:lnTo>
                  <a:pt x="500152" y="906386"/>
                </a:lnTo>
                <a:cubicBezTo>
                  <a:pt x="500152" y="911466"/>
                  <a:pt x="501421" y="916546"/>
                  <a:pt x="503962" y="920357"/>
                </a:cubicBezTo>
                <a:lnTo>
                  <a:pt x="526823" y="967351"/>
                </a:lnTo>
                <a:lnTo>
                  <a:pt x="382031" y="1202320"/>
                </a:lnTo>
                <a:cubicBezTo>
                  <a:pt x="375681" y="1211211"/>
                  <a:pt x="375681" y="1222642"/>
                  <a:pt x="380761" y="1232803"/>
                </a:cubicBezTo>
                <a:lnTo>
                  <a:pt x="412514" y="1295038"/>
                </a:lnTo>
                <a:cubicBezTo>
                  <a:pt x="417595" y="1306469"/>
                  <a:pt x="429025" y="1312820"/>
                  <a:pt x="440456" y="1312820"/>
                </a:cubicBezTo>
                <a:cubicBezTo>
                  <a:pt x="444267" y="1312820"/>
                  <a:pt x="446807" y="1312820"/>
                  <a:pt x="450617" y="1311549"/>
                </a:cubicBezTo>
                <a:lnTo>
                  <a:pt x="633513" y="1250584"/>
                </a:lnTo>
                <a:lnTo>
                  <a:pt x="685587" y="1250584"/>
                </a:lnTo>
                <a:lnTo>
                  <a:pt x="868482" y="1311549"/>
                </a:lnTo>
                <a:cubicBezTo>
                  <a:pt x="872292" y="1312820"/>
                  <a:pt x="874833" y="1312820"/>
                  <a:pt x="878643" y="1312820"/>
                </a:cubicBezTo>
                <a:cubicBezTo>
                  <a:pt x="890073" y="1312820"/>
                  <a:pt x="901505" y="1306469"/>
                  <a:pt x="906585" y="1295038"/>
                </a:cubicBezTo>
                <a:lnTo>
                  <a:pt x="938338" y="1232803"/>
                </a:lnTo>
                <a:cubicBezTo>
                  <a:pt x="943418" y="1222642"/>
                  <a:pt x="942148" y="1211211"/>
                  <a:pt x="937068" y="1202320"/>
                </a:cubicBezTo>
                <a:lnTo>
                  <a:pt x="789736" y="967351"/>
                </a:lnTo>
                <a:lnTo>
                  <a:pt x="812597" y="920357"/>
                </a:lnTo>
                <a:cubicBezTo>
                  <a:pt x="815138" y="916546"/>
                  <a:pt x="816407" y="911466"/>
                  <a:pt x="816407" y="906386"/>
                </a:cubicBezTo>
                <a:lnTo>
                  <a:pt x="816407" y="816208"/>
                </a:lnTo>
                <a:lnTo>
                  <a:pt x="1090751" y="812398"/>
                </a:lnTo>
                <a:lnTo>
                  <a:pt x="1208871" y="872093"/>
                </a:lnTo>
                <a:cubicBezTo>
                  <a:pt x="1213950" y="874633"/>
                  <a:pt x="1217761" y="875903"/>
                  <a:pt x="1222841" y="875903"/>
                </a:cubicBezTo>
                <a:cubicBezTo>
                  <a:pt x="1234273" y="875903"/>
                  <a:pt x="1245703" y="869552"/>
                  <a:pt x="1250784" y="858121"/>
                </a:cubicBezTo>
                <a:lnTo>
                  <a:pt x="1313019" y="733651"/>
                </a:lnTo>
                <a:cubicBezTo>
                  <a:pt x="1319370" y="718410"/>
                  <a:pt x="1314289" y="700628"/>
                  <a:pt x="1300318" y="691737"/>
                </a:cubicBezTo>
                <a:close/>
                <a:moveTo>
                  <a:pt x="1154256" y="586319"/>
                </a:moveTo>
                <a:cubicBezTo>
                  <a:pt x="1154256" y="576158"/>
                  <a:pt x="1161876" y="568537"/>
                  <a:pt x="1172037" y="568537"/>
                </a:cubicBezTo>
                <a:cubicBezTo>
                  <a:pt x="1182198" y="568537"/>
                  <a:pt x="1189819" y="576158"/>
                  <a:pt x="1189819" y="586319"/>
                </a:cubicBezTo>
                <a:lnTo>
                  <a:pt x="1189819" y="621882"/>
                </a:lnTo>
                <a:lnTo>
                  <a:pt x="1154256" y="600290"/>
                </a:lnTo>
                <a:lnTo>
                  <a:pt x="1154256" y="586319"/>
                </a:lnTo>
                <a:close/>
                <a:moveTo>
                  <a:pt x="564927" y="310706"/>
                </a:moveTo>
                <a:cubicBezTo>
                  <a:pt x="578898" y="308166"/>
                  <a:pt x="589059" y="295465"/>
                  <a:pt x="590329" y="281493"/>
                </a:cubicBezTo>
                <a:cubicBezTo>
                  <a:pt x="591599" y="240850"/>
                  <a:pt x="599220" y="201477"/>
                  <a:pt x="611921" y="165914"/>
                </a:cubicBezTo>
                <a:cubicBezTo>
                  <a:pt x="623351" y="132891"/>
                  <a:pt x="639863" y="103679"/>
                  <a:pt x="658915" y="77006"/>
                </a:cubicBezTo>
                <a:cubicBezTo>
                  <a:pt x="676696" y="98598"/>
                  <a:pt x="694478" y="126540"/>
                  <a:pt x="707179" y="165914"/>
                </a:cubicBezTo>
                <a:cubicBezTo>
                  <a:pt x="719880" y="201477"/>
                  <a:pt x="726230" y="240850"/>
                  <a:pt x="726230" y="280223"/>
                </a:cubicBezTo>
                <a:cubicBezTo>
                  <a:pt x="726230" y="289114"/>
                  <a:pt x="730040" y="296735"/>
                  <a:pt x="735121" y="301815"/>
                </a:cubicBezTo>
                <a:cubicBezTo>
                  <a:pt x="740201" y="306896"/>
                  <a:pt x="745282" y="309436"/>
                  <a:pt x="751632" y="310706"/>
                </a:cubicBezTo>
                <a:lnTo>
                  <a:pt x="751632" y="897495"/>
                </a:lnTo>
                <a:lnTo>
                  <a:pt x="691937" y="1015614"/>
                </a:lnTo>
                <a:cubicBezTo>
                  <a:pt x="690667" y="1018155"/>
                  <a:pt x="689397" y="1021965"/>
                  <a:pt x="689397" y="1024505"/>
                </a:cubicBezTo>
                <a:lnTo>
                  <a:pt x="662725" y="1185809"/>
                </a:lnTo>
                <a:lnTo>
                  <a:pt x="653834" y="1185809"/>
                </a:lnTo>
                <a:lnTo>
                  <a:pt x="627162" y="1024505"/>
                </a:lnTo>
                <a:cubicBezTo>
                  <a:pt x="627162" y="1021965"/>
                  <a:pt x="625892" y="1018155"/>
                  <a:pt x="624622" y="1015614"/>
                </a:cubicBezTo>
                <a:lnTo>
                  <a:pt x="564927" y="897495"/>
                </a:lnTo>
                <a:lnTo>
                  <a:pt x="564927" y="310706"/>
                </a:lnTo>
                <a:close/>
                <a:moveTo>
                  <a:pt x="125470" y="586319"/>
                </a:moveTo>
                <a:cubicBezTo>
                  <a:pt x="125470" y="576158"/>
                  <a:pt x="133091" y="568537"/>
                  <a:pt x="143251" y="568537"/>
                </a:cubicBezTo>
                <a:cubicBezTo>
                  <a:pt x="153412" y="568537"/>
                  <a:pt x="161033" y="576158"/>
                  <a:pt x="161033" y="586319"/>
                </a:cubicBezTo>
                <a:lnTo>
                  <a:pt x="161033" y="601560"/>
                </a:lnTo>
                <a:lnTo>
                  <a:pt x="125470" y="623152"/>
                </a:lnTo>
                <a:lnTo>
                  <a:pt x="125470" y="586319"/>
                </a:lnTo>
                <a:close/>
                <a:moveTo>
                  <a:pt x="220728" y="750162"/>
                </a:moveTo>
                <a:cubicBezTo>
                  <a:pt x="215648" y="750162"/>
                  <a:pt x="210567" y="751433"/>
                  <a:pt x="206757" y="753973"/>
                </a:cubicBezTo>
                <a:lnTo>
                  <a:pt x="110229" y="802237"/>
                </a:lnTo>
                <a:lnTo>
                  <a:pt x="74666" y="731111"/>
                </a:lnTo>
                <a:lnTo>
                  <a:pt x="502691" y="463118"/>
                </a:lnTo>
                <a:lnTo>
                  <a:pt x="502691" y="755243"/>
                </a:lnTo>
                <a:lnTo>
                  <a:pt x="220728" y="750162"/>
                </a:lnTo>
                <a:close/>
                <a:moveTo>
                  <a:pt x="444267" y="1220102"/>
                </a:moveTo>
                <a:lnTo>
                  <a:pt x="562386" y="1032126"/>
                </a:lnTo>
                <a:lnTo>
                  <a:pt x="566196" y="1041017"/>
                </a:lnTo>
                <a:lnTo>
                  <a:pt x="592869" y="1197240"/>
                </a:lnTo>
                <a:lnTo>
                  <a:pt x="455698" y="1242964"/>
                </a:lnTo>
                <a:lnTo>
                  <a:pt x="444267" y="1220102"/>
                </a:lnTo>
                <a:close/>
                <a:moveTo>
                  <a:pt x="872292" y="1220102"/>
                </a:moveTo>
                <a:lnTo>
                  <a:pt x="860861" y="1242964"/>
                </a:lnTo>
                <a:lnTo>
                  <a:pt x="723690" y="1197240"/>
                </a:lnTo>
                <a:lnTo>
                  <a:pt x="750362" y="1041017"/>
                </a:lnTo>
                <a:lnTo>
                  <a:pt x="754173" y="1032126"/>
                </a:lnTo>
                <a:lnTo>
                  <a:pt x="872292" y="1220102"/>
                </a:lnTo>
                <a:close/>
                <a:moveTo>
                  <a:pt x="1207600" y="800967"/>
                </a:moveTo>
                <a:lnTo>
                  <a:pt x="1111072" y="752703"/>
                </a:lnTo>
                <a:cubicBezTo>
                  <a:pt x="1105991" y="750162"/>
                  <a:pt x="1100912" y="748892"/>
                  <a:pt x="1097101" y="748892"/>
                </a:cubicBezTo>
                <a:lnTo>
                  <a:pt x="816407" y="752703"/>
                </a:lnTo>
                <a:lnTo>
                  <a:pt x="816407" y="460578"/>
                </a:lnTo>
                <a:lnTo>
                  <a:pt x="1244433" y="728571"/>
                </a:lnTo>
                <a:lnTo>
                  <a:pt x="1207600" y="800967"/>
                </a:lnTo>
                <a:close/>
                <a:moveTo>
                  <a:pt x="595410" y="530434"/>
                </a:moveTo>
                <a:cubicBezTo>
                  <a:pt x="595410" y="512653"/>
                  <a:pt x="609380" y="498682"/>
                  <a:pt x="627162" y="498682"/>
                </a:cubicBezTo>
                <a:lnTo>
                  <a:pt x="689397" y="498682"/>
                </a:lnTo>
                <a:cubicBezTo>
                  <a:pt x="707179" y="498682"/>
                  <a:pt x="721150" y="512653"/>
                  <a:pt x="721150" y="530434"/>
                </a:cubicBezTo>
                <a:cubicBezTo>
                  <a:pt x="721150" y="548216"/>
                  <a:pt x="707179" y="562187"/>
                  <a:pt x="689397" y="562187"/>
                </a:cubicBezTo>
                <a:lnTo>
                  <a:pt x="627162" y="562187"/>
                </a:lnTo>
                <a:cubicBezTo>
                  <a:pt x="609380" y="562187"/>
                  <a:pt x="595410" y="548216"/>
                  <a:pt x="595410" y="530434"/>
                </a:cubicBezTo>
                <a:close/>
                <a:moveTo>
                  <a:pt x="595410" y="654904"/>
                </a:moveTo>
                <a:cubicBezTo>
                  <a:pt x="595410" y="637123"/>
                  <a:pt x="609380" y="623152"/>
                  <a:pt x="627162" y="623152"/>
                </a:cubicBezTo>
                <a:lnTo>
                  <a:pt x="689397" y="623152"/>
                </a:lnTo>
                <a:cubicBezTo>
                  <a:pt x="707179" y="623152"/>
                  <a:pt x="721150" y="637123"/>
                  <a:pt x="721150" y="654904"/>
                </a:cubicBezTo>
                <a:cubicBezTo>
                  <a:pt x="721150" y="672686"/>
                  <a:pt x="707179" y="686657"/>
                  <a:pt x="689397" y="686657"/>
                </a:cubicBezTo>
                <a:lnTo>
                  <a:pt x="627162" y="686657"/>
                </a:lnTo>
                <a:cubicBezTo>
                  <a:pt x="609380" y="686657"/>
                  <a:pt x="595410" y="672686"/>
                  <a:pt x="595410" y="654904"/>
                </a:cubicBezTo>
                <a:close/>
                <a:moveTo>
                  <a:pt x="595410" y="780645"/>
                </a:moveTo>
                <a:cubicBezTo>
                  <a:pt x="595410" y="762863"/>
                  <a:pt x="609380" y="748892"/>
                  <a:pt x="627162" y="748892"/>
                </a:cubicBezTo>
                <a:lnTo>
                  <a:pt x="689397" y="748892"/>
                </a:lnTo>
                <a:cubicBezTo>
                  <a:pt x="707179" y="748892"/>
                  <a:pt x="721150" y="762863"/>
                  <a:pt x="721150" y="780645"/>
                </a:cubicBezTo>
                <a:cubicBezTo>
                  <a:pt x="721150" y="798427"/>
                  <a:pt x="707179" y="812398"/>
                  <a:pt x="689397" y="812398"/>
                </a:cubicBezTo>
                <a:lnTo>
                  <a:pt x="627162" y="812398"/>
                </a:lnTo>
                <a:cubicBezTo>
                  <a:pt x="609380" y="811128"/>
                  <a:pt x="595410" y="797157"/>
                  <a:pt x="595410" y="780645"/>
                </a:cubicBezTo>
                <a:close/>
              </a:path>
            </a:pathLst>
          </a:custGeom>
          <a:solidFill>
            <a:srgbClr val="00206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s-MX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grpSp>
        <p:nvGrpSpPr>
          <p:cNvPr id="5" name="Grupo 13">
            <a:extLst>
              <a:ext uri="{FF2B5EF4-FFF2-40B4-BE49-F238E27FC236}">
                <a16:creationId xmlns:a16="http://schemas.microsoft.com/office/drawing/2014/main" id="{D866D779-1CDC-183B-6F12-E3005A830D29}"/>
              </a:ext>
            </a:extLst>
          </p:cNvPr>
          <p:cNvGrpSpPr/>
          <p:nvPr/>
        </p:nvGrpSpPr>
        <p:grpSpPr>
          <a:xfrm>
            <a:off x="8372147" y="5078707"/>
            <a:ext cx="614086" cy="492443"/>
            <a:chOff x="4523724" y="27421593"/>
            <a:chExt cx="315355" cy="315885"/>
          </a:xfrm>
          <a:solidFill>
            <a:srgbClr val="002060"/>
          </a:solidFill>
        </p:grpSpPr>
        <p:sp>
          <p:nvSpPr>
            <p:cNvPr id="6" name="Forma libre 355">
              <a:extLst>
                <a:ext uri="{FF2B5EF4-FFF2-40B4-BE49-F238E27FC236}">
                  <a16:creationId xmlns:a16="http://schemas.microsoft.com/office/drawing/2014/main" id="{7CA2F8DB-5EFB-DEAB-F532-3EBDD6118CDE}"/>
                </a:ext>
              </a:extLst>
            </p:cNvPr>
            <p:cNvSpPr/>
            <p:nvPr/>
          </p:nvSpPr>
          <p:spPr>
            <a:xfrm>
              <a:off x="4524782" y="27573451"/>
              <a:ext cx="95241" cy="164027"/>
            </a:xfrm>
            <a:custGeom>
              <a:avLst/>
              <a:gdLst>
                <a:gd name="connsiteX0" fmla="*/ 70373 w 95241"/>
                <a:gd name="connsiteY0" fmla="*/ 74604 h 164026"/>
                <a:gd name="connsiteX1" fmla="*/ 83072 w 95241"/>
                <a:gd name="connsiteY1" fmla="*/ 48148 h 164026"/>
                <a:gd name="connsiteX2" fmla="*/ 83072 w 95241"/>
                <a:gd name="connsiteY2" fmla="*/ 34393 h 164026"/>
                <a:gd name="connsiteX3" fmla="*/ 48679 w 95241"/>
                <a:gd name="connsiteY3" fmla="*/ 0 h 164026"/>
                <a:gd name="connsiteX4" fmla="*/ 14286 w 95241"/>
                <a:gd name="connsiteY4" fmla="*/ 34393 h 164026"/>
                <a:gd name="connsiteX5" fmla="*/ 14286 w 95241"/>
                <a:gd name="connsiteY5" fmla="*/ 48148 h 164026"/>
                <a:gd name="connsiteX6" fmla="*/ 26985 w 95241"/>
                <a:gd name="connsiteY6" fmla="*/ 74604 h 164026"/>
                <a:gd name="connsiteX7" fmla="*/ 0 w 95241"/>
                <a:gd name="connsiteY7" fmla="*/ 117463 h 164026"/>
                <a:gd name="connsiteX8" fmla="*/ 0 w 95241"/>
                <a:gd name="connsiteY8" fmla="*/ 154501 h 164026"/>
                <a:gd name="connsiteX9" fmla="*/ 11112 w 95241"/>
                <a:gd name="connsiteY9" fmla="*/ 165613 h 164026"/>
                <a:gd name="connsiteX10" fmla="*/ 85188 w 95241"/>
                <a:gd name="connsiteY10" fmla="*/ 165613 h 164026"/>
                <a:gd name="connsiteX11" fmla="*/ 96300 w 95241"/>
                <a:gd name="connsiteY11" fmla="*/ 154501 h 164026"/>
                <a:gd name="connsiteX12" fmla="*/ 96300 w 95241"/>
                <a:gd name="connsiteY12" fmla="*/ 117463 h 164026"/>
                <a:gd name="connsiteX13" fmla="*/ 70373 w 95241"/>
                <a:gd name="connsiteY13" fmla="*/ 74604 h 164026"/>
                <a:gd name="connsiteX14" fmla="*/ 27514 w 95241"/>
                <a:gd name="connsiteY14" fmla="*/ 48148 h 164026"/>
                <a:gd name="connsiteX15" fmla="*/ 27514 w 95241"/>
                <a:gd name="connsiteY15" fmla="*/ 34393 h 164026"/>
                <a:gd name="connsiteX16" fmla="*/ 49208 w 95241"/>
                <a:gd name="connsiteY16" fmla="*/ 12698 h 164026"/>
                <a:gd name="connsiteX17" fmla="*/ 70902 w 95241"/>
                <a:gd name="connsiteY17" fmla="*/ 34393 h 164026"/>
                <a:gd name="connsiteX18" fmla="*/ 70902 w 95241"/>
                <a:gd name="connsiteY18" fmla="*/ 48148 h 164026"/>
                <a:gd name="connsiteX19" fmla="*/ 49208 w 95241"/>
                <a:gd name="connsiteY19" fmla="*/ 69842 h 164026"/>
                <a:gd name="connsiteX20" fmla="*/ 27514 w 95241"/>
                <a:gd name="connsiteY20" fmla="*/ 48148 h 164026"/>
                <a:gd name="connsiteX21" fmla="*/ 84130 w 95241"/>
                <a:gd name="connsiteY21" fmla="*/ 153445 h 164026"/>
                <a:gd name="connsiteX22" fmla="*/ 13228 w 95241"/>
                <a:gd name="connsiteY22" fmla="*/ 153445 h 164026"/>
                <a:gd name="connsiteX23" fmla="*/ 13228 w 95241"/>
                <a:gd name="connsiteY23" fmla="*/ 117993 h 164026"/>
                <a:gd name="connsiteX24" fmla="*/ 48679 w 95241"/>
                <a:gd name="connsiteY24" fmla="*/ 82541 h 164026"/>
                <a:gd name="connsiteX25" fmla="*/ 84130 w 95241"/>
                <a:gd name="connsiteY25" fmla="*/ 117993 h 164026"/>
                <a:gd name="connsiteX26" fmla="*/ 84130 w 95241"/>
                <a:gd name="connsiteY26" fmla="*/ 153445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41" h="164026">
                  <a:moveTo>
                    <a:pt x="70373" y="74604"/>
                  </a:moveTo>
                  <a:cubicBezTo>
                    <a:pt x="78310" y="68256"/>
                    <a:pt x="83072" y="58730"/>
                    <a:pt x="83072" y="48148"/>
                  </a:cubicBezTo>
                  <a:lnTo>
                    <a:pt x="83072" y="34393"/>
                  </a:lnTo>
                  <a:cubicBezTo>
                    <a:pt x="83072" y="15344"/>
                    <a:pt x="67727" y="0"/>
                    <a:pt x="48679" y="0"/>
                  </a:cubicBezTo>
                  <a:cubicBezTo>
                    <a:pt x="29631" y="0"/>
                    <a:pt x="14286" y="15344"/>
                    <a:pt x="14286" y="34393"/>
                  </a:cubicBezTo>
                  <a:lnTo>
                    <a:pt x="14286" y="48148"/>
                  </a:lnTo>
                  <a:cubicBezTo>
                    <a:pt x="14286" y="58730"/>
                    <a:pt x="19577" y="68256"/>
                    <a:pt x="26985" y="74604"/>
                  </a:cubicBezTo>
                  <a:cubicBezTo>
                    <a:pt x="11112" y="82541"/>
                    <a:pt x="0" y="98944"/>
                    <a:pt x="0" y="117463"/>
                  </a:cubicBezTo>
                  <a:lnTo>
                    <a:pt x="0" y="154501"/>
                  </a:lnTo>
                  <a:cubicBezTo>
                    <a:pt x="0" y="160852"/>
                    <a:pt x="5291" y="165613"/>
                    <a:pt x="11112" y="165613"/>
                  </a:cubicBezTo>
                  <a:lnTo>
                    <a:pt x="85188" y="165613"/>
                  </a:lnTo>
                  <a:cubicBezTo>
                    <a:pt x="91538" y="165613"/>
                    <a:pt x="96300" y="160322"/>
                    <a:pt x="96300" y="154501"/>
                  </a:cubicBezTo>
                  <a:lnTo>
                    <a:pt x="96300" y="117463"/>
                  </a:lnTo>
                  <a:cubicBezTo>
                    <a:pt x="96829" y="98944"/>
                    <a:pt x="86247" y="82541"/>
                    <a:pt x="70373" y="74604"/>
                  </a:cubicBezTo>
                  <a:close/>
                  <a:moveTo>
                    <a:pt x="27514" y="48148"/>
                  </a:moveTo>
                  <a:lnTo>
                    <a:pt x="27514" y="34393"/>
                  </a:lnTo>
                  <a:cubicBezTo>
                    <a:pt x="27514" y="22751"/>
                    <a:pt x="37038" y="12698"/>
                    <a:pt x="49208" y="12698"/>
                  </a:cubicBezTo>
                  <a:cubicBezTo>
                    <a:pt x="60849" y="12698"/>
                    <a:pt x="70902" y="22221"/>
                    <a:pt x="70902" y="34393"/>
                  </a:cubicBezTo>
                  <a:lnTo>
                    <a:pt x="70902" y="48148"/>
                  </a:lnTo>
                  <a:cubicBezTo>
                    <a:pt x="70902" y="59789"/>
                    <a:pt x="61378" y="69842"/>
                    <a:pt x="49208" y="69842"/>
                  </a:cubicBezTo>
                  <a:cubicBezTo>
                    <a:pt x="37038" y="69313"/>
                    <a:pt x="27514" y="59789"/>
                    <a:pt x="27514" y="48148"/>
                  </a:cubicBezTo>
                  <a:close/>
                  <a:moveTo>
                    <a:pt x="84130" y="153445"/>
                  </a:moveTo>
                  <a:lnTo>
                    <a:pt x="13228" y="153445"/>
                  </a:lnTo>
                  <a:lnTo>
                    <a:pt x="13228" y="117993"/>
                  </a:lnTo>
                  <a:cubicBezTo>
                    <a:pt x="13228" y="98414"/>
                    <a:pt x="29102" y="82541"/>
                    <a:pt x="48679" y="82541"/>
                  </a:cubicBezTo>
                  <a:cubicBezTo>
                    <a:pt x="68256" y="82541"/>
                    <a:pt x="84130" y="98414"/>
                    <a:pt x="84130" y="117993"/>
                  </a:cubicBezTo>
                  <a:lnTo>
                    <a:pt x="84130" y="15344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8" name="Forma libre 356">
              <a:extLst>
                <a:ext uri="{FF2B5EF4-FFF2-40B4-BE49-F238E27FC236}">
                  <a16:creationId xmlns:a16="http://schemas.microsoft.com/office/drawing/2014/main" id="{03E955C3-05FD-A628-8388-3198B79C8B5F}"/>
                </a:ext>
              </a:extLst>
            </p:cNvPr>
            <p:cNvSpPr/>
            <p:nvPr/>
          </p:nvSpPr>
          <p:spPr>
            <a:xfrm>
              <a:off x="4742780" y="27421593"/>
              <a:ext cx="95241" cy="164027"/>
            </a:xfrm>
            <a:custGeom>
              <a:avLst/>
              <a:gdLst>
                <a:gd name="connsiteX0" fmla="*/ 70373 w 95241"/>
                <a:gd name="connsiteY0" fmla="*/ 74606 h 164026"/>
                <a:gd name="connsiteX1" fmla="*/ 83072 w 95241"/>
                <a:gd name="connsiteY1" fmla="*/ 48150 h 164026"/>
                <a:gd name="connsiteX2" fmla="*/ 83072 w 95241"/>
                <a:gd name="connsiteY2" fmla="*/ 34393 h 164026"/>
                <a:gd name="connsiteX3" fmla="*/ 48679 w 95241"/>
                <a:gd name="connsiteY3" fmla="*/ 0 h 164026"/>
                <a:gd name="connsiteX4" fmla="*/ 14286 w 95241"/>
                <a:gd name="connsiteY4" fmla="*/ 34393 h 164026"/>
                <a:gd name="connsiteX5" fmla="*/ 14286 w 95241"/>
                <a:gd name="connsiteY5" fmla="*/ 48150 h 164026"/>
                <a:gd name="connsiteX6" fmla="*/ 26985 w 95241"/>
                <a:gd name="connsiteY6" fmla="*/ 74606 h 164026"/>
                <a:gd name="connsiteX7" fmla="*/ 0 w 95241"/>
                <a:gd name="connsiteY7" fmla="*/ 117465 h 164026"/>
                <a:gd name="connsiteX8" fmla="*/ 0 w 95241"/>
                <a:gd name="connsiteY8" fmla="*/ 154504 h 164026"/>
                <a:gd name="connsiteX9" fmla="*/ 11112 w 95241"/>
                <a:gd name="connsiteY9" fmla="*/ 165613 h 164026"/>
                <a:gd name="connsiteX10" fmla="*/ 85188 w 95241"/>
                <a:gd name="connsiteY10" fmla="*/ 165613 h 164026"/>
                <a:gd name="connsiteX11" fmla="*/ 96300 w 95241"/>
                <a:gd name="connsiteY11" fmla="*/ 154504 h 164026"/>
                <a:gd name="connsiteX12" fmla="*/ 96300 w 95241"/>
                <a:gd name="connsiteY12" fmla="*/ 117465 h 164026"/>
                <a:gd name="connsiteX13" fmla="*/ 70373 w 95241"/>
                <a:gd name="connsiteY13" fmla="*/ 74606 h 164026"/>
                <a:gd name="connsiteX14" fmla="*/ 27514 w 95241"/>
                <a:gd name="connsiteY14" fmla="*/ 47621 h 164026"/>
                <a:gd name="connsiteX15" fmla="*/ 27514 w 95241"/>
                <a:gd name="connsiteY15" fmla="*/ 33863 h 164026"/>
                <a:gd name="connsiteX16" fmla="*/ 49208 w 95241"/>
                <a:gd name="connsiteY16" fmla="*/ 12169 h 164026"/>
                <a:gd name="connsiteX17" fmla="*/ 70902 w 95241"/>
                <a:gd name="connsiteY17" fmla="*/ 33863 h 164026"/>
                <a:gd name="connsiteX18" fmla="*/ 70902 w 95241"/>
                <a:gd name="connsiteY18" fmla="*/ 47621 h 164026"/>
                <a:gd name="connsiteX19" fmla="*/ 49208 w 95241"/>
                <a:gd name="connsiteY19" fmla="*/ 69315 h 164026"/>
                <a:gd name="connsiteX20" fmla="*/ 27514 w 95241"/>
                <a:gd name="connsiteY20" fmla="*/ 47621 h 164026"/>
                <a:gd name="connsiteX21" fmla="*/ 84130 w 95241"/>
                <a:gd name="connsiteY21" fmla="*/ 152915 h 164026"/>
                <a:gd name="connsiteX22" fmla="*/ 13228 w 95241"/>
                <a:gd name="connsiteY22" fmla="*/ 152915 h 164026"/>
                <a:gd name="connsiteX23" fmla="*/ 13228 w 95241"/>
                <a:gd name="connsiteY23" fmla="*/ 117465 h 164026"/>
                <a:gd name="connsiteX24" fmla="*/ 48679 w 95241"/>
                <a:gd name="connsiteY24" fmla="*/ 82013 h 164026"/>
                <a:gd name="connsiteX25" fmla="*/ 84130 w 95241"/>
                <a:gd name="connsiteY25" fmla="*/ 117465 h 164026"/>
                <a:gd name="connsiteX26" fmla="*/ 84130 w 95241"/>
                <a:gd name="connsiteY26" fmla="*/ 152915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41" h="164026">
                  <a:moveTo>
                    <a:pt x="70373" y="74606"/>
                  </a:moveTo>
                  <a:cubicBezTo>
                    <a:pt x="78310" y="68256"/>
                    <a:pt x="83072" y="58733"/>
                    <a:pt x="83072" y="48150"/>
                  </a:cubicBezTo>
                  <a:lnTo>
                    <a:pt x="83072" y="34393"/>
                  </a:lnTo>
                  <a:cubicBezTo>
                    <a:pt x="83072" y="15344"/>
                    <a:pt x="67727" y="0"/>
                    <a:pt x="48679" y="0"/>
                  </a:cubicBezTo>
                  <a:cubicBezTo>
                    <a:pt x="29631" y="0"/>
                    <a:pt x="14286" y="15344"/>
                    <a:pt x="14286" y="34393"/>
                  </a:cubicBezTo>
                  <a:lnTo>
                    <a:pt x="14286" y="48150"/>
                  </a:lnTo>
                  <a:cubicBezTo>
                    <a:pt x="14286" y="58733"/>
                    <a:pt x="19577" y="68256"/>
                    <a:pt x="26985" y="74606"/>
                  </a:cubicBezTo>
                  <a:cubicBezTo>
                    <a:pt x="11112" y="82543"/>
                    <a:pt x="0" y="98946"/>
                    <a:pt x="0" y="117465"/>
                  </a:cubicBezTo>
                  <a:lnTo>
                    <a:pt x="0" y="154504"/>
                  </a:lnTo>
                  <a:cubicBezTo>
                    <a:pt x="0" y="160852"/>
                    <a:pt x="5291" y="165613"/>
                    <a:pt x="11112" y="165613"/>
                  </a:cubicBezTo>
                  <a:lnTo>
                    <a:pt x="85188" y="165613"/>
                  </a:lnTo>
                  <a:cubicBezTo>
                    <a:pt x="91538" y="165613"/>
                    <a:pt x="96300" y="160322"/>
                    <a:pt x="96300" y="154504"/>
                  </a:cubicBezTo>
                  <a:lnTo>
                    <a:pt x="96300" y="117465"/>
                  </a:lnTo>
                  <a:cubicBezTo>
                    <a:pt x="97358" y="98417"/>
                    <a:pt x="86246" y="82543"/>
                    <a:pt x="70373" y="74606"/>
                  </a:cubicBezTo>
                  <a:close/>
                  <a:moveTo>
                    <a:pt x="27514" y="47621"/>
                  </a:moveTo>
                  <a:lnTo>
                    <a:pt x="27514" y="33863"/>
                  </a:lnTo>
                  <a:cubicBezTo>
                    <a:pt x="27514" y="22224"/>
                    <a:pt x="37038" y="12169"/>
                    <a:pt x="49208" y="12169"/>
                  </a:cubicBezTo>
                  <a:cubicBezTo>
                    <a:pt x="61378" y="12169"/>
                    <a:pt x="70902" y="21694"/>
                    <a:pt x="70902" y="33863"/>
                  </a:cubicBezTo>
                  <a:lnTo>
                    <a:pt x="70902" y="47621"/>
                  </a:lnTo>
                  <a:cubicBezTo>
                    <a:pt x="70902" y="59262"/>
                    <a:pt x="61378" y="69315"/>
                    <a:pt x="49208" y="69315"/>
                  </a:cubicBezTo>
                  <a:cubicBezTo>
                    <a:pt x="37038" y="69315"/>
                    <a:pt x="27514" y="59789"/>
                    <a:pt x="27514" y="47621"/>
                  </a:cubicBezTo>
                  <a:close/>
                  <a:moveTo>
                    <a:pt x="84130" y="152915"/>
                  </a:moveTo>
                  <a:lnTo>
                    <a:pt x="13228" y="152915"/>
                  </a:lnTo>
                  <a:lnTo>
                    <a:pt x="13228" y="117465"/>
                  </a:lnTo>
                  <a:cubicBezTo>
                    <a:pt x="13228" y="97887"/>
                    <a:pt x="29102" y="82013"/>
                    <a:pt x="48679" y="82013"/>
                  </a:cubicBezTo>
                  <a:cubicBezTo>
                    <a:pt x="68256" y="82013"/>
                    <a:pt x="84130" y="97887"/>
                    <a:pt x="84130" y="117465"/>
                  </a:cubicBezTo>
                  <a:lnTo>
                    <a:pt x="84130" y="15291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10" name="Forma libre 357">
              <a:extLst>
                <a:ext uri="{FF2B5EF4-FFF2-40B4-BE49-F238E27FC236}">
                  <a16:creationId xmlns:a16="http://schemas.microsoft.com/office/drawing/2014/main" id="{E652686B-B24D-7490-58BC-9F61B75B7935}"/>
                </a:ext>
              </a:extLst>
            </p:cNvPr>
            <p:cNvSpPr/>
            <p:nvPr/>
          </p:nvSpPr>
          <p:spPr>
            <a:xfrm>
              <a:off x="4523724" y="27421593"/>
              <a:ext cx="216939" cy="132280"/>
            </a:xfrm>
            <a:custGeom>
              <a:avLst/>
              <a:gdLst>
                <a:gd name="connsiteX0" fmla="*/ 29102 w 216938"/>
                <a:gd name="connsiteY0" fmla="*/ 133866 h 132279"/>
                <a:gd name="connsiteX1" fmla="*/ 58732 w 216938"/>
                <a:gd name="connsiteY1" fmla="*/ 133866 h 132279"/>
                <a:gd name="connsiteX2" fmla="*/ 161381 w 216938"/>
                <a:gd name="connsiteY2" fmla="*/ 133866 h 132279"/>
                <a:gd name="connsiteX3" fmla="*/ 186250 w 216938"/>
                <a:gd name="connsiteY3" fmla="*/ 108999 h 132279"/>
                <a:gd name="connsiteX4" fmla="*/ 186250 w 216938"/>
                <a:gd name="connsiteY4" fmla="*/ 89421 h 132279"/>
                <a:gd name="connsiteX5" fmla="*/ 216939 w 216938"/>
                <a:gd name="connsiteY5" fmla="*/ 72490 h 132279"/>
                <a:gd name="connsiteX6" fmla="*/ 220113 w 216938"/>
                <a:gd name="connsiteY6" fmla="*/ 66670 h 132279"/>
                <a:gd name="connsiteX7" fmla="*/ 216409 w 216938"/>
                <a:gd name="connsiteY7" fmla="*/ 60849 h 132279"/>
                <a:gd name="connsiteX8" fmla="*/ 185721 w 216938"/>
                <a:gd name="connsiteY8" fmla="*/ 46034 h 132279"/>
                <a:gd name="connsiteX9" fmla="*/ 185721 w 216938"/>
                <a:gd name="connsiteY9" fmla="*/ 24870 h 132279"/>
                <a:gd name="connsiteX10" fmla="*/ 160852 w 216938"/>
                <a:gd name="connsiteY10" fmla="*/ 0 h 132279"/>
                <a:gd name="connsiteX11" fmla="*/ 24868 w 216938"/>
                <a:gd name="connsiteY11" fmla="*/ 0 h 132279"/>
                <a:gd name="connsiteX12" fmla="*/ 0 w 216938"/>
                <a:gd name="connsiteY12" fmla="*/ 24870 h 132279"/>
                <a:gd name="connsiteX13" fmla="*/ 0 w 216938"/>
                <a:gd name="connsiteY13" fmla="*/ 105294 h 132279"/>
                <a:gd name="connsiteX14" fmla="*/ 29102 w 216938"/>
                <a:gd name="connsiteY14" fmla="*/ 133866 h 132279"/>
                <a:gd name="connsiteX15" fmla="*/ 13757 w 216938"/>
                <a:gd name="connsiteY15" fmla="*/ 24870 h 132279"/>
                <a:gd name="connsiteX16" fmla="*/ 25398 w 216938"/>
                <a:gd name="connsiteY16" fmla="*/ 13228 h 132279"/>
                <a:gd name="connsiteX17" fmla="*/ 161381 w 216938"/>
                <a:gd name="connsiteY17" fmla="*/ 13228 h 132279"/>
                <a:gd name="connsiteX18" fmla="*/ 173022 w 216938"/>
                <a:gd name="connsiteY18" fmla="*/ 24870 h 132279"/>
                <a:gd name="connsiteX19" fmla="*/ 173022 w 216938"/>
                <a:gd name="connsiteY19" fmla="*/ 50266 h 132279"/>
                <a:gd name="connsiteX20" fmla="*/ 176726 w 216938"/>
                <a:gd name="connsiteY20" fmla="*/ 56087 h 132279"/>
                <a:gd name="connsiteX21" fmla="*/ 199478 w 216938"/>
                <a:gd name="connsiteY21" fmla="*/ 67199 h 132279"/>
                <a:gd name="connsiteX22" fmla="*/ 176197 w 216938"/>
                <a:gd name="connsiteY22" fmla="*/ 79897 h 132279"/>
                <a:gd name="connsiteX23" fmla="*/ 173022 w 216938"/>
                <a:gd name="connsiteY23" fmla="*/ 85718 h 132279"/>
                <a:gd name="connsiteX24" fmla="*/ 173022 w 216938"/>
                <a:gd name="connsiteY24" fmla="*/ 108999 h 132279"/>
                <a:gd name="connsiteX25" fmla="*/ 161381 w 216938"/>
                <a:gd name="connsiteY25" fmla="*/ 120638 h 132279"/>
                <a:gd name="connsiteX26" fmla="*/ 58732 w 216938"/>
                <a:gd name="connsiteY26" fmla="*/ 120638 h 132279"/>
                <a:gd name="connsiteX27" fmla="*/ 29102 w 216938"/>
                <a:gd name="connsiteY27" fmla="*/ 120638 h 132279"/>
                <a:gd name="connsiteX28" fmla="*/ 13228 w 216938"/>
                <a:gd name="connsiteY28" fmla="*/ 104765 h 132279"/>
                <a:gd name="connsiteX29" fmla="*/ 13228 w 216938"/>
                <a:gd name="connsiteY29" fmla="*/ 24870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38" h="132279">
                  <a:moveTo>
                    <a:pt x="29102" y="133866"/>
                  </a:moveTo>
                  <a:lnTo>
                    <a:pt x="58732" y="133866"/>
                  </a:lnTo>
                  <a:lnTo>
                    <a:pt x="161381" y="133866"/>
                  </a:lnTo>
                  <a:cubicBezTo>
                    <a:pt x="175138" y="133866"/>
                    <a:pt x="186250" y="122757"/>
                    <a:pt x="186250" y="108999"/>
                  </a:cubicBezTo>
                  <a:lnTo>
                    <a:pt x="186250" y="89421"/>
                  </a:lnTo>
                  <a:lnTo>
                    <a:pt x="216939" y="72490"/>
                  </a:lnTo>
                  <a:cubicBezTo>
                    <a:pt x="219055" y="71431"/>
                    <a:pt x="220113" y="69315"/>
                    <a:pt x="220113" y="66670"/>
                  </a:cubicBezTo>
                  <a:cubicBezTo>
                    <a:pt x="220113" y="64024"/>
                    <a:pt x="218526" y="61908"/>
                    <a:pt x="216409" y="60849"/>
                  </a:cubicBezTo>
                  <a:lnTo>
                    <a:pt x="185721" y="46034"/>
                  </a:lnTo>
                  <a:lnTo>
                    <a:pt x="185721" y="24870"/>
                  </a:lnTo>
                  <a:cubicBezTo>
                    <a:pt x="185721" y="11112"/>
                    <a:pt x="174609" y="0"/>
                    <a:pt x="160852" y="0"/>
                  </a:cubicBezTo>
                  <a:lnTo>
                    <a:pt x="24868" y="0"/>
                  </a:lnTo>
                  <a:cubicBezTo>
                    <a:pt x="11111" y="0"/>
                    <a:pt x="0" y="11112"/>
                    <a:pt x="0" y="24870"/>
                  </a:cubicBezTo>
                  <a:lnTo>
                    <a:pt x="0" y="105294"/>
                  </a:lnTo>
                  <a:cubicBezTo>
                    <a:pt x="529" y="121168"/>
                    <a:pt x="13228" y="133866"/>
                    <a:pt x="29102" y="133866"/>
                  </a:cubicBezTo>
                  <a:close/>
                  <a:moveTo>
                    <a:pt x="13757" y="24870"/>
                  </a:moveTo>
                  <a:cubicBezTo>
                    <a:pt x="13757" y="18519"/>
                    <a:pt x="19048" y="13228"/>
                    <a:pt x="25398" y="13228"/>
                  </a:cubicBezTo>
                  <a:lnTo>
                    <a:pt x="161381" y="13228"/>
                  </a:lnTo>
                  <a:cubicBezTo>
                    <a:pt x="167730" y="13228"/>
                    <a:pt x="173022" y="18519"/>
                    <a:pt x="173022" y="24870"/>
                  </a:cubicBezTo>
                  <a:lnTo>
                    <a:pt x="173022" y="50266"/>
                  </a:lnTo>
                  <a:cubicBezTo>
                    <a:pt x="173022" y="52912"/>
                    <a:pt x="174609" y="55028"/>
                    <a:pt x="176726" y="56087"/>
                  </a:cubicBezTo>
                  <a:lnTo>
                    <a:pt x="199478" y="67199"/>
                  </a:lnTo>
                  <a:lnTo>
                    <a:pt x="176197" y="79897"/>
                  </a:lnTo>
                  <a:cubicBezTo>
                    <a:pt x="174080" y="80954"/>
                    <a:pt x="173022" y="83073"/>
                    <a:pt x="173022" y="85718"/>
                  </a:cubicBezTo>
                  <a:lnTo>
                    <a:pt x="173022" y="108999"/>
                  </a:lnTo>
                  <a:cubicBezTo>
                    <a:pt x="173022" y="115347"/>
                    <a:pt x="167730" y="120638"/>
                    <a:pt x="161381" y="120638"/>
                  </a:cubicBezTo>
                  <a:lnTo>
                    <a:pt x="58732" y="120638"/>
                  </a:lnTo>
                  <a:lnTo>
                    <a:pt x="29102" y="120638"/>
                  </a:lnTo>
                  <a:cubicBezTo>
                    <a:pt x="20635" y="120638"/>
                    <a:pt x="13228" y="113761"/>
                    <a:pt x="13228" y="104765"/>
                  </a:cubicBezTo>
                  <a:lnTo>
                    <a:pt x="13228" y="2487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11" name="Forma libre 358">
              <a:extLst>
                <a:ext uri="{FF2B5EF4-FFF2-40B4-BE49-F238E27FC236}">
                  <a16:creationId xmlns:a16="http://schemas.microsoft.com/office/drawing/2014/main" id="{342AB7D2-AC45-6F90-421F-A51317A7BFD6}"/>
                </a:ext>
              </a:extLst>
            </p:cNvPr>
            <p:cNvSpPr/>
            <p:nvPr/>
          </p:nvSpPr>
          <p:spPr>
            <a:xfrm>
              <a:off x="4622140" y="27604669"/>
              <a:ext cx="216939" cy="132280"/>
            </a:xfrm>
            <a:custGeom>
              <a:avLst/>
              <a:gdLst>
                <a:gd name="connsiteX0" fmla="*/ 193128 w 216938"/>
                <a:gd name="connsiteY0" fmla="*/ 0 h 132279"/>
                <a:gd name="connsiteX1" fmla="*/ 58203 w 216938"/>
                <a:gd name="connsiteY1" fmla="*/ 0 h 132279"/>
                <a:gd name="connsiteX2" fmla="*/ 33864 w 216938"/>
                <a:gd name="connsiteY2" fmla="*/ 24340 h 132279"/>
                <a:gd name="connsiteX3" fmla="*/ 33864 w 216938"/>
                <a:gd name="connsiteY3" fmla="*/ 45505 h 132279"/>
                <a:gd name="connsiteX4" fmla="*/ 3704 w 216938"/>
                <a:gd name="connsiteY4" fmla="*/ 60319 h 132279"/>
                <a:gd name="connsiteX5" fmla="*/ 0 w 216938"/>
                <a:gd name="connsiteY5" fmla="*/ 66140 h 132279"/>
                <a:gd name="connsiteX6" fmla="*/ 3175 w 216938"/>
                <a:gd name="connsiteY6" fmla="*/ 71961 h 132279"/>
                <a:gd name="connsiteX7" fmla="*/ 33334 w 216938"/>
                <a:gd name="connsiteY7" fmla="*/ 88891 h 132279"/>
                <a:gd name="connsiteX8" fmla="*/ 33334 w 216938"/>
                <a:gd name="connsiteY8" fmla="*/ 108469 h 132279"/>
                <a:gd name="connsiteX9" fmla="*/ 57674 w 216938"/>
                <a:gd name="connsiteY9" fmla="*/ 132809 h 132279"/>
                <a:gd name="connsiteX10" fmla="*/ 159265 w 216938"/>
                <a:gd name="connsiteY10" fmla="*/ 132809 h 132279"/>
                <a:gd name="connsiteX11" fmla="*/ 188366 w 216938"/>
                <a:gd name="connsiteY11" fmla="*/ 132809 h 132279"/>
                <a:gd name="connsiteX12" fmla="*/ 216939 w 216938"/>
                <a:gd name="connsiteY12" fmla="*/ 104235 h 132279"/>
                <a:gd name="connsiteX13" fmla="*/ 216939 w 216938"/>
                <a:gd name="connsiteY13" fmla="*/ 24867 h 132279"/>
                <a:gd name="connsiteX14" fmla="*/ 193128 w 216938"/>
                <a:gd name="connsiteY14" fmla="*/ 0 h 132279"/>
                <a:gd name="connsiteX15" fmla="*/ 204769 w 216938"/>
                <a:gd name="connsiteY15" fmla="*/ 103708 h 132279"/>
                <a:gd name="connsiteX16" fmla="*/ 189425 w 216938"/>
                <a:gd name="connsiteY16" fmla="*/ 119052 h 132279"/>
                <a:gd name="connsiteX17" fmla="*/ 160323 w 216938"/>
                <a:gd name="connsiteY17" fmla="*/ 119052 h 132279"/>
                <a:gd name="connsiteX18" fmla="*/ 58732 w 216938"/>
                <a:gd name="connsiteY18" fmla="*/ 119052 h 132279"/>
                <a:gd name="connsiteX19" fmla="*/ 47092 w 216938"/>
                <a:gd name="connsiteY19" fmla="*/ 107410 h 132279"/>
                <a:gd name="connsiteX20" fmla="*/ 47092 w 216938"/>
                <a:gd name="connsiteY20" fmla="*/ 84129 h 132279"/>
                <a:gd name="connsiteX21" fmla="*/ 43917 w 216938"/>
                <a:gd name="connsiteY21" fmla="*/ 78309 h 132279"/>
                <a:gd name="connsiteX22" fmla="*/ 21165 w 216938"/>
                <a:gd name="connsiteY22" fmla="*/ 65610 h 132279"/>
                <a:gd name="connsiteX23" fmla="*/ 43917 w 216938"/>
                <a:gd name="connsiteY23" fmla="*/ 54498 h 132279"/>
                <a:gd name="connsiteX24" fmla="*/ 47621 w 216938"/>
                <a:gd name="connsiteY24" fmla="*/ 48677 h 132279"/>
                <a:gd name="connsiteX25" fmla="*/ 47621 w 216938"/>
                <a:gd name="connsiteY25" fmla="*/ 23810 h 132279"/>
                <a:gd name="connsiteX26" fmla="*/ 59261 w 216938"/>
                <a:gd name="connsiteY26" fmla="*/ 12169 h 132279"/>
                <a:gd name="connsiteX27" fmla="*/ 193128 w 216938"/>
                <a:gd name="connsiteY27" fmla="*/ 12169 h 132279"/>
                <a:gd name="connsiteX28" fmla="*/ 204769 w 216938"/>
                <a:gd name="connsiteY28" fmla="*/ 23810 h 132279"/>
                <a:gd name="connsiteX29" fmla="*/ 204769 w 216938"/>
                <a:gd name="connsiteY29" fmla="*/ 103708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38" h="132279">
                  <a:moveTo>
                    <a:pt x="193128" y="0"/>
                  </a:moveTo>
                  <a:lnTo>
                    <a:pt x="58203" y="0"/>
                  </a:lnTo>
                  <a:cubicBezTo>
                    <a:pt x="44975" y="0"/>
                    <a:pt x="33864" y="11112"/>
                    <a:pt x="33864" y="24340"/>
                  </a:cubicBezTo>
                  <a:lnTo>
                    <a:pt x="33864" y="45505"/>
                  </a:lnTo>
                  <a:lnTo>
                    <a:pt x="3704" y="60319"/>
                  </a:lnTo>
                  <a:cubicBezTo>
                    <a:pt x="1587" y="61378"/>
                    <a:pt x="0" y="63494"/>
                    <a:pt x="0" y="66140"/>
                  </a:cubicBezTo>
                  <a:cubicBezTo>
                    <a:pt x="0" y="68785"/>
                    <a:pt x="1058" y="70901"/>
                    <a:pt x="3175" y="71961"/>
                  </a:cubicBezTo>
                  <a:lnTo>
                    <a:pt x="33334" y="88891"/>
                  </a:lnTo>
                  <a:lnTo>
                    <a:pt x="33334" y="108469"/>
                  </a:lnTo>
                  <a:cubicBezTo>
                    <a:pt x="33334" y="121697"/>
                    <a:pt x="44446" y="132809"/>
                    <a:pt x="57674" y="132809"/>
                  </a:cubicBezTo>
                  <a:lnTo>
                    <a:pt x="159265" y="132809"/>
                  </a:lnTo>
                  <a:lnTo>
                    <a:pt x="188366" y="132809"/>
                  </a:lnTo>
                  <a:cubicBezTo>
                    <a:pt x="204240" y="132809"/>
                    <a:pt x="216939" y="120108"/>
                    <a:pt x="216939" y="104235"/>
                  </a:cubicBezTo>
                  <a:lnTo>
                    <a:pt x="216939" y="24867"/>
                  </a:lnTo>
                  <a:cubicBezTo>
                    <a:pt x="217997" y="11112"/>
                    <a:pt x="206885" y="0"/>
                    <a:pt x="193128" y="0"/>
                  </a:cubicBezTo>
                  <a:close/>
                  <a:moveTo>
                    <a:pt x="204769" y="103708"/>
                  </a:moveTo>
                  <a:cubicBezTo>
                    <a:pt x="204769" y="112172"/>
                    <a:pt x="197891" y="119052"/>
                    <a:pt x="189425" y="119052"/>
                  </a:cubicBezTo>
                  <a:lnTo>
                    <a:pt x="160323" y="119052"/>
                  </a:lnTo>
                  <a:lnTo>
                    <a:pt x="58732" y="119052"/>
                  </a:lnTo>
                  <a:cubicBezTo>
                    <a:pt x="52383" y="119052"/>
                    <a:pt x="47092" y="113761"/>
                    <a:pt x="47092" y="107410"/>
                  </a:cubicBezTo>
                  <a:lnTo>
                    <a:pt x="47092" y="84129"/>
                  </a:lnTo>
                  <a:cubicBezTo>
                    <a:pt x="47092" y="82013"/>
                    <a:pt x="46033" y="79368"/>
                    <a:pt x="43917" y="78309"/>
                  </a:cubicBezTo>
                  <a:lnTo>
                    <a:pt x="21165" y="65610"/>
                  </a:lnTo>
                  <a:lnTo>
                    <a:pt x="43917" y="54498"/>
                  </a:lnTo>
                  <a:cubicBezTo>
                    <a:pt x="46033" y="53442"/>
                    <a:pt x="47621" y="51323"/>
                    <a:pt x="47621" y="48677"/>
                  </a:cubicBezTo>
                  <a:lnTo>
                    <a:pt x="47621" y="23810"/>
                  </a:lnTo>
                  <a:cubicBezTo>
                    <a:pt x="47621" y="17460"/>
                    <a:pt x="52912" y="12169"/>
                    <a:pt x="59261" y="12169"/>
                  </a:cubicBezTo>
                  <a:lnTo>
                    <a:pt x="193128" y="12169"/>
                  </a:lnTo>
                  <a:cubicBezTo>
                    <a:pt x="199478" y="12169"/>
                    <a:pt x="204769" y="17460"/>
                    <a:pt x="204769" y="23810"/>
                  </a:cubicBezTo>
                  <a:lnTo>
                    <a:pt x="204769" y="10370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14" name="Forma libre 359">
              <a:extLst>
                <a:ext uri="{FF2B5EF4-FFF2-40B4-BE49-F238E27FC236}">
                  <a16:creationId xmlns:a16="http://schemas.microsoft.com/office/drawing/2014/main" id="{11AA2337-21FF-B6E1-DE66-74C53D0BE107}"/>
                </a:ext>
              </a:extLst>
            </p:cNvPr>
            <p:cNvSpPr/>
            <p:nvPr/>
          </p:nvSpPr>
          <p:spPr>
            <a:xfrm>
              <a:off x="4554942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4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4" y="26456"/>
                    <a:pt x="33864" y="16930"/>
                  </a:cubicBezTo>
                  <a:cubicBezTo>
                    <a:pt x="33864" y="7407"/>
                    <a:pt x="26456" y="0"/>
                    <a:pt x="16932" y="0"/>
                  </a:cubicBezTo>
                  <a:cubicBezTo>
                    <a:pt x="7408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815" y="21165"/>
                    <a:pt x="12699" y="19576"/>
                    <a:pt x="12699" y="16930"/>
                  </a:cubicBezTo>
                  <a:cubicBezTo>
                    <a:pt x="12699" y="14814"/>
                    <a:pt x="14286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15" name="Forma libre 360">
              <a:extLst>
                <a:ext uri="{FF2B5EF4-FFF2-40B4-BE49-F238E27FC236}">
                  <a16:creationId xmlns:a16="http://schemas.microsoft.com/office/drawing/2014/main" id="{E1C2DC4E-BBC6-737B-7B92-80E4ED8A4A6C}"/>
                </a:ext>
              </a:extLst>
            </p:cNvPr>
            <p:cNvSpPr/>
            <p:nvPr/>
          </p:nvSpPr>
          <p:spPr>
            <a:xfrm>
              <a:off x="4599917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4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4" y="26456"/>
                    <a:pt x="33864" y="16930"/>
                  </a:cubicBezTo>
                  <a:cubicBezTo>
                    <a:pt x="33864" y="7407"/>
                    <a:pt x="26456" y="0"/>
                    <a:pt x="16932" y="0"/>
                  </a:cubicBezTo>
                  <a:cubicBezTo>
                    <a:pt x="7408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815" y="21165"/>
                    <a:pt x="12699" y="19576"/>
                    <a:pt x="12699" y="16930"/>
                  </a:cubicBezTo>
                  <a:cubicBezTo>
                    <a:pt x="13228" y="14814"/>
                    <a:pt x="14815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16" name="Forma libre 361">
              <a:extLst>
                <a:ext uri="{FF2B5EF4-FFF2-40B4-BE49-F238E27FC236}">
                  <a16:creationId xmlns:a16="http://schemas.microsoft.com/office/drawing/2014/main" id="{3385989D-CEC2-72EA-90CC-0FC67BBA5840}"/>
                </a:ext>
              </a:extLst>
            </p:cNvPr>
            <p:cNvSpPr/>
            <p:nvPr/>
          </p:nvSpPr>
          <p:spPr>
            <a:xfrm>
              <a:off x="4645422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3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3" y="26456"/>
                    <a:pt x="33863" y="16930"/>
                  </a:cubicBezTo>
                  <a:cubicBezTo>
                    <a:pt x="33863" y="7407"/>
                    <a:pt x="26456" y="0"/>
                    <a:pt x="16932" y="0"/>
                  </a:cubicBezTo>
                  <a:cubicBezTo>
                    <a:pt x="7407" y="0"/>
                    <a:pt x="0" y="7407"/>
                    <a:pt x="0" y="16930"/>
                  </a:cubicBezTo>
                  <a:cubicBezTo>
                    <a:pt x="0" y="25926"/>
                    <a:pt x="7407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286" y="21165"/>
                    <a:pt x="12699" y="19576"/>
                    <a:pt x="12699" y="16930"/>
                  </a:cubicBezTo>
                  <a:cubicBezTo>
                    <a:pt x="12699" y="14814"/>
                    <a:pt x="14286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22" name="Forma libre 362">
              <a:extLst>
                <a:ext uri="{FF2B5EF4-FFF2-40B4-BE49-F238E27FC236}">
                  <a16:creationId xmlns:a16="http://schemas.microsoft.com/office/drawing/2014/main" id="{4A468EC9-97E9-1975-0792-8FD814D40D03}"/>
                </a:ext>
              </a:extLst>
            </p:cNvPr>
            <p:cNvSpPr/>
            <p:nvPr/>
          </p:nvSpPr>
          <p:spPr>
            <a:xfrm>
              <a:off x="4743251" y="27621599"/>
              <a:ext cx="10582" cy="15874"/>
            </a:xfrm>
            <a:custGeom>
              <a:avLst/>
              <a:gdLst>
                <a:gd name="connsiteX0" fmla="*/ 6407 w 10582"/>
                <a:gd name="connsiteY0" fmla="*/ 16403 h 15873"/>
                <a:gd name="connsiteX1" fmla="*/ 12757 w 10582"/>
                <a:gd name="connsiteY1" fmla="*/ 10055 h 15873"/>
                <a:gd name="connsiteX2" fmla="*/ 12757 w 10582"/>
                <a:gd name="connsiteY2" fmla="*/ 6350 h 15873"/>
                <a:gd name="connsiteX3" fmla="*/ 6407 w 10582"/>
                <a:gd name="connsiteY3" fmla="*/ 0 h 15873"/>
                <a:gd name="connsiteX4" fmla="*/ 58 w 10582"/>
                <a:gd name="connsiteY4" fmla="*/ 6350 h 15873"/>
                <a:gd name="connsiteX5" fmla="*/ 58 w 10582"/>
                <a:gd name="connsiteY5" fmla="*/ 10055 h 15873"/>
                <a:gd name="connsiteX6" fmla="*/ 6407 w 10582"/>
                <a:gd name="connsiteY6" fmla="*/ 16403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407" y="16403"/>
                  </a:moveTo>
                  <a:cubicBezTo>
                    <a:pt x="10111" y="16403"/>
                    <a:pt x="12757" y="13758"/>
                    <a:pt x="12757" y="10055"/>
                  </a:cubicBezTo>
                  <a:lnTo>
                    <a:pt x="12757" y="6350"/>
                  </a:lnTo>
                  <a:cubicBezTo>
                    <a:pt x="12757" y="2646"/>
                    <a:pt x="10111" y="0"/>
                    <a:pt x="6407" y="0"/>
                  </a:cubicBezTo>
                  <a:cubicBezTo>
                    <a:pt x="2704" y="0"/>
                    <a:pt x="58" y="2646"/>
                    <a:pt x="58" y="6350"/>
                  </a:cubicBezTo>
                  <a:lnTo>
                    <a:pt x="58" y="10055"/>
                  </a:lnTo>
                  <a:cubicBezTo>
                    <a:pt x="-471" y="13228"/>
                    <a:pt x="2704" y="16403"/>
                    <a:pt x="6407" y="16403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23" name="Forma libre 363">
              <a:extLst>
                <a:ext uri="{FF2B5EF4-FFF2-40B4-BE49-F238E27FC236}">
                  <a16:creationId xmlns:a16="http://schemas.microsoft.com/office/drawing/2014/main" id="{692B9355-B1BD-5F6D-B2CA-983CF8E0E665}"/>
                </a:ext>
              </a:extLst>
            </p:cNvPr>
            <p:cNvSpPr/>
            <p:nvPr/>
          </p:nvSpPr>
          <p:spPr>
            <a:xfrm>
              <a:off x="4743309" y="27702026"/>
              <a:ext cx="10582" cy="15874"/>
            </a:xfrm>
            <a:custGeom>
              <a:avLst/>
              <a:gdLst>
                <a:gd name="connsiteX0" fmla="*/ 6349 w 10582"/>
                <a:gd name="connsiteY0" fmla="*/ 0 h 15873"/>
                <a:gd name="connsiteX1" fmla="*/ 0 w 10582"/>
                <a:gd name="connsiteY1" fmla="*/ 6350 h 15873"/>
                <a:gd name="connsiteX2" fmla="*/ 0 w 10582"/>
                <a:gd name="connsiteY2" fmla="*/ 10053 h 15873"/>
                <a:gd name="connsiteX3" fmla="*/ 6349 w 10582"/>
                <a:gd name="connsiteY3" fmla="*/ 16403 h 15873"/>
                <a:gd name="connsiteX4" fmla="*/ 12699 w 10582"/>
                <a:gd name="connsiteY4" fmla="*/ 10053 h 15873"/>
                <a:gd name="connsiteX5" fmla="*/ 12699 w 10582"/>
                <a:gd name="connsiteY5" fmla="*/ 6350 h 15873"/>
                <a:gd name="connsiteX6" fmla="*/ 6349 w 10582"/>
                <a:gd name="connsiteY6" fmla="*/ 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0"/>
                  </a:moveTo>
                  <a:cubicBezTo>
                    <a:pt x="2646" y="0"/>
                    <a:pt x="0" y="2646"/>
                    <a:pt x="0" y="6350"/>
                  </a:cubicBezTo>
                  <a:lnTo>
                    <a:pt x="0" y="10053"/>
                  </a:lnTo>
                  <a:cubicBezTo>
                    <a:pt x="0" y="13758"/>
                    <a:pt x="2646" y="16403"/>
                    <a:pt x="6349" y="16403"/>
                  </a:cubicBezTo>
                  <a:cubicBezTo>
                    <a:pt x="10053" y="16403"/>
                    <a:pt x="12699" y="13758"/>
                    <a:pt x="12699" y="10053"/>
                  </a:cubicBezTo>
                  <a:lnTo>
                    <a:pt x="12699" y="6350"/>
                  </a:lnTo>
                  <a:cubicBezTo>
                    <a:pt x="12699" y="3175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24" name="Forma libre 364">
              <a:extLst>
                <a:ext uri="{FF2B5EF4-FFF2-40B4-BE49-F238E27FC236}">
                  <a16:creationId xmlns:a16="http://schemas.microsoft.com/office/drawing/2014/main" id="{85F3FE82-8586-B4B0-ED23-FBA37B204712}"/>
                </a:ext>
              </a:extLst>
            </p:cNvPr>
            <p:cNvSpPr/>
            <p:nvPr/>
          </p:nvSpPr>
          <p:spPr>
            <a:xfrm>
              <a:off x="4722673" y="27644882"/>
              <a:ext cx="52912" cy="52912"/>
            </a:xfrm>
            <a:custGeom>
              <a:avLst/>
              <a:gdLst>
                <a:gd name="connsiteX0" fmla="*/ 37567 w 52911"/>
                <a:gd name="connsiteY0" fmla="*/ 20105 h 52911"/>
                <a:gd name="connsiteX1" fmla="*/ 26985 w 52911"/>
                <a:gd name="connsiteY1" fmla="*/ 20105 h 52911"/>
                <a:gd name="connsiteX2" fmla="*/ 16932 w 52911"/>
                <a:gd name="connsiteY2" fmla="*/ 20105 h 52911"/>
                <a:gd name="connsiteX3" fmla="*/ 13228 w 52911"/>
                <a:gd name="connsiteY3" fmla="*/ 16401 h 52911"/>
                <a:gd name="connsiteX4" fmla="*/ 16932 w 52911"/>
                <a:gd name="connsiteY4" fmla="*/ 12698 h 52911"/>
                <a:gd name="connsiteX5" fmla="*/ 47621 w 52911"/>
                <a:gd name="connsiteY5" fmla="*/ 12698 h 52911"/>
                <a:gd name="connsiteX6" fmla="*/ 53970 w 52911"/>
                <a:gd name="connsiteY6" fmla="*/ 6348 h 52911"/>
                <a:gd name="connsiteX7" fmla="*/ 47621 w 52911"/>
                <a:gd name="connsiteY7" fmla="*/ 0 h 52911"/>
                <a:gd name="connsiteX8" fmla="*/ 16932 w 52911"/>
                <a:gd name="connsiteY8" fmla="*/ 0 h 52911"/>
                <a:gd name="connsiteX9" fmla="*/ 0 w 52911"/>
                <a:gd name="connsiteY9" fmla="*/ 16930 h 52911"/>
                <a:gd name="connsiteX10" fmla="*/ 16932 w 52911"/>
                <a:gd name="connsiteY10" fmla="*/ 33863 h 52911"/>
                <a:gd name="connsiteX11" fmla="*/ 26985 w 52911"/>
                <a:gd name="connsiteY11" fmla="*/ 33863 h 52911"/>
                <a:gd name="connsiteX12" fmla="*/ 37567 w 52911"/>
                <a:gd name="connsiteY12" fmla="*/ 33863 h 52911"/>
                <a:gd name="connsiteX13" fmla="*/ 41271 w 52911"/>
                <a:gd name="connsiteY13" fmla="*/ 37565 h 52911"/>
                <a:gd name="connsiteX14" fmla="*/ 37567 w 52911"/>
                <a:gd name="connsiteY14" fmla="*/ 41270 h 52911"/>
                <a:gd name="connsiteX15" fmla="*/ 6349 w 52911"/>
                <a:gd name="connsiteY15" fmla="*/ 41270 h 52911"/>
                <a:gd name="connsiteX16" fmla="*/ 0 w 52911"/>
                <a:gd name="connsiteY16" fmla="*/ 47621 h 52911"/>
                <a:gd name="connsiteX17" fmla="*/ 6349 w 52911"/>
                <a:gd name="connsiteY17" fmla="*/ 53969 h 52911"/>
                <a:gd name="connsiteX18" fmla="*/ 37567 w 52911"/>
                <a:gd name="connsiteY18" fmla="*/ 53969 h 52911"/>
                <a:gd name="connsiteX19" fmla="*/ 54499 w 52911"/>
                <a:gd name="connsiteY19" fmla="*/ 37038 h 52911"/>
                <a:gd name="connsiteX20" fmla="*/ 37567 w 52911"/>
                <a:gd name="connsiteY20" fmla="*/ 20105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911" h="52911">
                  <a:moveTo>
                    <a:pt x="37567" y="20105"/>
                  </a:moveTo>
                  <a:lnTo>
                    <a:pt x="26985" y="20105"/>
                  </a:lnTo>
                  <a:lnTo>
                    <a:pt x="16932" y="20105"/>
                  </a:lnTo>
                  <a:cubicBezTo>
                    <a:pt x="14815" y="20105"/>
                    <a:pt x="13228" y="18519"/>
                    <a:pt x="13228" y="16401"/>
                  </a:cubicBezTo>
                  <a:cubicBezTo>
                    <a:pt x="13228" y="14285"/>
                    <a:pt x="14815" y="12698"/>
                    <a:pt x="16932" y="12698"/>
                  </a:cubicBezTo>
                  <a:lnTo>
                    <a:pt x="47621" y="12698"/>
                  </a:lnTo>
                  <a:cubicBezTo>
                    <a:pt x="51325" y="12698"/>
                    <a:pt x="53970" y="10053"/>
                    <a:pt x="53970" y="6348"/>
                  </a:cubicBezTo>
                  <a:cubicBezTo>
                    <a:pt x="53970" y="2646"/>
                    <a:pt x="51325" y="0"/>
                    <a:pt x="47621" y="0"/>
                  </a:cubicBezTo>
                  <a:lnTo>
                    <a:pt x="16932" y="0"/>
                  </a:lnTo>
                  <a:cubicBezTo>
                    <a:pt x="7937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lnTo>
                    <a:pt x="26985" y="33863"/>
                  </a:lnTo>
                  <a:lnTo>
                    <a:pt x="37567" y="33863"/>
                  </a:lnTo>
                  <a:cubicBezTo>
                    <a:pt x="39684" y="33863"/>
                    <a:pt x="41271" y="35449"/>
                    <a:pt x="41271" y="37565"/>
                  </a:cubicBezTo>
                  <a:cubicBezTo>
                    <a:pt x="41271" y="39684"/>
                    <a:pt x="39684" y="41270"/>
                    <a:pt x="37567" y="41270"/>
                  </a:cubicBezTo>
                  <a:lnTo>
                    <a:pt x="6349" y="41270"/>
                  </a:lnTo>
                  <a:cubicBezTo>
                    <a:pt x="2646" y="41270"/>
                    <a:pt x="0" y="43916"/>
                    <a:pt x="0" y="47621"/>
                  </a:cubicBezTo>
                  <a:cubicBezTo>
                    <a:pt x="0" y="51323"/>
                    <a:pt x="2646" y="53969"/>
                    <a:pt x="6349" y="53969"/>
                  </a:cubicBezTo>
                  <a:lnTo>
                    <a:pt x="37567" y="53969"/>
                  </a:lnTo>
                  <a:cubicBezTo>
                    <a:pt x="46562" y="53969"/>
                    <a:pt x="54499" y="46561"/>
                    <a:pt x="54499" y="37038"/>
                  </a:cubicBezTo>
                  <a:cubicBezTo>
                    <a:pt x="54499" y="27513"/>
                    <a:pt x="46562" y="20105"/>
                    <a:pt x="37567" y="2010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</p:grpSp>
      <p:grpSp>
        <p:nvGrpSpPr>
          <p:cNvPr id="27" name="Grupo 9">
            <a:extLst>
              <a:ext uri="{FF2B5EF4-FFF2-40B4-BE49-F238E27FC236}">
                <a16:creationId xmlns:a16="http://schemas.microsoft.com/office/drawing/2014/main" id="{71497353-67E4-302C-9BFB-1015F9D92AD1}"/>
              </a:ext>
            </a:extLst>
          </p:cNvPr>
          <p:cNvGrpSpPr/>
          <p:nvPr/>
        </p:nvGrpSpPr>
        <p:grpSpPr>
          <a:xfrm>
            <a:off x="559798" y="1167288"/>
            <a:ext cx="461919" cy="544734"/>
            <a:chOff x="998065" y="5463700"/>
            <a:chExt cx="461919" cy="544734"/>
          </a:xfrm>
          <a:solidFill>
            <a:srgbClr val="002060"/>
          </a:solidFill>
        </p:grpSpPr>
        <p:sp>
          <p:nvSpPr>
            <p:cNvPr id="28" name="Forma libre 50">
              <a:extLst>
                <a:ext uri="{FF2B5EF4-FFF2-40B4-BE49-F238E27FC236}">
                  <a16:creationId xmlns:a16="http://schemas.microsoft.com/office/drawing/2014/main" id="{16268C93-EFC2-334B-36FF-262433B3EE41}"/>
                </a:ext>
              </a:extLst>
            </p:cNvPr>
            <p:cNvSpPr/>
            <p:nvPr/>
          </p:nvSpPr>
          <p:spPr>
            <a:xfrm>
              <a:off x="998065" y="5839124"/>
              <a:ext cx="110419" cy="165628"/>
            </a:xfrm>
            <a:custGeom>
              <a:avLst/>
              <a:gdLst>
                <a:gd name="connsiteX0" fmla="*/ 57674 w 63494"/>
                <a:gd name="connsiteY0" fmla="*/ 0 h 95241"/>
                <a:gd name="connsiteX1" fmla="*/ 6349 w 63494"/>
                <a:gd name="connsiteY1" fmla="*/ 0 h 95241"/>
                <a:gd name="connsiteX2" fmla="*/ 0 w 63494"/>
                <a:gd name="connsiteY2" fmla="*/ 6349 h 95241"/>
                <a:gd name="connsiteX3" fmla="*/ 0 w 63494"/>
                <a:gd name="connsiteY3" fmla="*/ 91538 h 95241"/>
                <a:gd name="connsiteX4" fmla="*/ 6349 w 63494"/>
                <a:gd name="connsiteY4" fmla="*/ 97887 h 95241"/>
                <a:gd name="connsiteX5" fmla="*/ 57674 w 63494"/>
                <a:gd name="connsiteY5" fmla="*/ 97887 h 95241"/>
                <a:gd name="connsiteX6" fmla="*/ 64023 w 63494"/>
                <a:gd name="connsiteY6" fmla="*/ 91538 h 95241"/>
                <a:gd name="connsiteX7" fmla="*/ 64023 w 63494"/>
                <a:gd name="connsiteY7" fmla="*/ 6349 h 95241"/>
                <a:gd name="connsiteX8" fmla="*/ 57674 w 63494"/>
                <a:gd name="connsiteY8" fmla="*/ 0 h 95241"/>
                <a:gd name="connsiteX9" fmla="*/ 51325 w 63494"/>
                <a:gd name="connsiteY9" fmla="*/ 85188 h 95241"/>
                <a:gd name="connsiteX10" fmla="*/ 12699 w 63494"/>
                <a:gd name="connsiteY10" fmla="*/ 85188 h 95241"/>
                <a:gd name="connsiteX11" fmla="*/ 12699 w 63494"/>
                <a:gd name="connsiteY11" fmla="*/ 12699 h 95241"/>
                <a:gd name="connsiteX12" fmla="*/ 51325 w 63494"/>
                <a:gd name="connsiteY12" fmla="*/ 12699 h 95241"/>
                <a:gd name="connsiteX13" fmla="*/ 51325 w 63494"/>
                <a:gd name="connsiteY13" fmla="*/ 85188 h 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95241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91538"/>
                  </a:lnTo>
                  <a:cubicBezTo>
                    <a:pt x="0" y="95241"/>
                    <a:pt x="2646" y="97887"/>
                    <a:pt x="6349" y="97887"/>
                  </a:cubicBezTo>
                  <a:lnTo>
                    <a:pt x="57674" y="97887"/>
                  </a:lnTo>
                  <a:cubicBezTo>
                    <a:pt x="61378" y="97887"/>
                    <a:pt x="64023" y="95241"/>
                    <a:pt x="64023" y="91538"/>
                  </a:cubicBezTo>
                  <a:lnTo>
                    <a:pt x="64023" y="6349"/>
                  </a:lnTo>
                  <a:cubicBezTo>
                    <a:pt x="64553" y="2646"/>
                    <a:pt x="61378" y="0"/>
                    <a:pt x="57674" y="0"/>
                  </a:cubicBezTo>
                  <a:close/>
                  <a:moveTo>
                    <a:pt x="51325" y="85188"/>
                  </a:moveTo>
                  <a:lnTo>
                    <a:pt x="12699" y="85188"/>
                  </a:lnTo>
                  <a:lnTo>
                    <a:pt x="12699" y="12699"/>
                  </a:lnTo>
                  <a:lnTo>
                    <a:pt x="51325" y="12699"/>
                  </a:lnTo>
                  <a:lnTo>
                    <a:pt x="51325" y="8518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29" name="Forma libre 51">
              <a:extLst>
                <a:ext uri="{FF2B5EF4-FFF2-40B4-BE49-F238E27FC236}">
                  <a16:creationId xmlns:a16="http://schemas.microsoft.com/office/drawing/2014/main" id="{831F72B8-F899-5A56-9666-ECFB6800BF1B}"/>
                </a:ext>
              </a:extLst>
            </p:cNvPr>
            <p:cNvSpPr/>
            <p:nvPr/>
          </p:nvSpPr>
          <p:spPr>
            <a:xfrm>
              <a:off x="1147131" y="5778393"/>
              <a:ext cx="110419" cy="230041"/>
            </a:xfrm>
            <a:custGeom>
              <a:avLst/>
              <a:gdLst>
                <a:gd name="connsiteX0" fmla="*/ 57674 w 63494"/>
                <a:gd name="connsiteY0" fmla="*/ 0 h 132279"/>
                <a:gd name="connsiteX1" fmla="*/ 6349 w 63494"/>
                <a:gd name="connsiteY1" fmla="*/ 0 h 132279"/>
                <a:gd name="connsiteX2" fmla="*/ 0 w 63494"/>
                <a:gd name="connsiteY2" fmla="*/ 6349 h 132279"/>
                <a:gd name="connsiteX3" fmla="*/ 0 w 63494"/>
                <a:gd name="connsiteY3" fmla="*/ 126460 h 132279"/>
                <a:gd name="connsiteX4" fmla="*/ 6349 w 63494"/>
                <a:gd name="connsiteY4" fmla="*/ 132809 h 132279"/>
                <a:gd name="connsiteX5" fmla="*/ 57674 w 63494"/>
                <a:gd name="connsiteY5" fmla="*/ 132809 h 132279"/>
                <a:gd name="connsiteX6" fmla="*/ 64023 w 63494"/>
                <a:gd name="connsiteY6" fmla="*/ 126460 h 132279"/>
                <a:gd name="connsiteX7" fmla="*/ 64023 w 63494"/>
                <a:gd name="connsiteY7" fmla="*/ 6349 h 132279"/>
                <a:gd name="connsiteX8" fmla="*/ 57674 w 63494"/>
                <a:gd name="connsiteY8" fmla="*/ 0 h 132279"/>
                <a:gd name="connsiteX9" fmla="*/ 51325 w 63494"/>
                <a:gd name="connsiteY9" fmla="*/ 120110 h 132279"/>
                <a:gd name="connsiteX10" fmla="*/ 12699 w 63494"/>
                <a:gd name="connsiteY10" fmla="*/ 120110 h 132279"/>
                <a:gd name="connsiteX11" fmla="*/ 12699 w 63494"/>
                <a:gd name="connsiteY11" fmla="*/ 13228 h 132279"/>
                <a:gd name="connsiteX12" fmla="*/ 51325 w 63494"/>
                <a:gd name="connsiteY12" fmla="*/ 13228 h 132279"/>
                <a:gd name="connsiteX13" fmla="*/ 51325 w 63494"/>
                <a:gd name="connsiteY13" fmla="*/ 120110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132279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26460"/>
                  </a:lnTo>
                  <a:cubicBezTo>
                    <a:pt x="0" y="130163"/>
                    <a:pt x="2646" y="132809"/>
                    <a:pt x="6349" y="132809"/>
                  </a:cubicBezTo>
                  <a:lnTo>
                    <a:pt x="57674" y="132809"/>
                  </a:lnTo>
                  <a:cubicBezTo>
                    <a:pt x="61378" y="132809"/>
                    <a:pt x="64023" y="130163"/>
                    <a:pt x="64023" y="126460"/>
                  </a:cubicBezTo>
                  <a:lnTo>
                    <a:pt x="64023" y="6349"/>
                  </a:lnTo>
                  <a:cubicBezTo>
                    <a:pt x="64023" y="3175"/>
                    <a:pt x="61378" y="0"/>
                    <a:pt x="57674" y="0"/>
                  </a:cubicBezTo>
                  <a:close/>
                  <a:moveTo>
                    <a:pt x="51325" y="120110"/>
                  </a:moveTo>
                  <a:lnTo>
                    <a:pt x="12699" y="120110"/>
                  </a:lnTo>
                  <a:lnTo>
                    <a:pt x="12699" y="13228"/>
                  </a:lnTo>
                  <a:lnTo>
                    <a:pt x="51325" y="13228"/>
                  </a:lnTo>
                  <a:lnTo>
                    <a:pt x="51325" y="12011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30" name="Forma libre 52">
              <a:extLst>
                <a:ext uri="{FF2B5EF4-FFF2-40B4-BE49-F238E27FC236}">
                  <a16:creationId xmlns:a16="http://schemas.microsoft.com/office/drawing/2014/main" id="{7FA703EF-BEF2-AC26-154E-9AFB86EE7090}"/>
                </a:ext>
              </a:extLst>
            </p:cNvPr>
            <p:cNvSpPr/>
            <p:nvPr/>
          </p:nvSpPr>
          <p:spPr>
            <a:xfrm>
              <a:off x="1296198" y="5719504"/>
              <a:ext cx="110419" cy="285250"/>
            </a:xfrm>
            <a:custGeom>
              <a:avLst/>
              <a:gdLst>
                <a:gd name="connsiteX0" fmla="*/ 57674 w 63494"/>
                <a:gd name="connsiteY0" fmla="*/ 0 h 164026"/>
                <a:gd name="connsiteX1" fmla="*/ 6349 w 63494"/>
                <a:gd name="connsiteY1" fmla="*/ 0 h 164026"/>
                <a:gd name="connsiteX2" fmla="*/ 0 w 63494"/>
                <a:gd name="connsiteY2" fmla="*/ 6349 h 164026"/>
                <a:gd name="connsiteX3" fmla="*/ 0 w 63494"/>
                <a:gd name="connsiteY3" fmla="*/ 160852 h 164026"/>
                <a:gd name="connsiteX4" fmla="*/ 6349 w 63494"/>
                <a:gd name="connsiteY4" fmla="*/ 167201 h 164026"/>
                <a:gd name="connsiteX5" fmla="*/ 57674 w 63494"/>
                <a:gd name="connsiteY5" fmla="*/ 167201 h 164026"/>
                <a:gd name="connsiteX6" fmla="*/ 64023 w 63494"/>
                <a:gd name="connsiteY6" fmla="*/ 160852 h 164026"/>
                <a:gd name="connsiteX7" fmla="*/ 64023 w 63494"/>
                <a:gd name="connsiteY7" fmla="*/ 6349 h 164026"/>
                <a:gd name="connsiteX8" fmla="*/ 57674 w 63494"/>
                <a:gd name="connsiteY8" fmla="*/ 0 h 164026"/>
                <a:gd name="connsiteX9" fmla="*/ 51325 w 63494"/>
                <a:gd name="connsiteY9" fmla="*/ 153974 h 164026"/>
                <a:gd name="connsiteX10" fmla="*/ 12699 w 63494"/>
                <a:gd name="connsiteY10" fmla="*/ 153974 h 164026"/>
                <a:gd name="connsiteX11" fmla="*/ 12699 w 63494"/>
                <a:gd name="connsiteY11" fmla="*/ 12699 h 164026"/>
                <a:gd name="connsiteX12" fmla="*/ 51325 w 63494"/>
                <a:gd name="connsiteY12" fmla="*/ 12699 h 164026"/>
                <a:gd name="connsiteX13" fmla="*/ 51325 w 63494"/>
                <a:gd name="connsiteY13" fmla="*/ 153974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164026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60852"/>
                  </a:lnTo>
                  <a:cubicBezTo>
                    <a:pt x="0" y="164556"/>
                    <a:pt x="2646" y="167201"/>
                    <a:pt x="6349" y="167201"/>
                  </a:cubicBezTo>
                  <a:lnTo>
                    <a:pt x="57674" y="167201"/>
                  </a:lnTo>
                  <a:cubicBezTo>
                    <a:pt x="61378" y="167201"/>
                    <a:pt x="64023" y="164556"/>
                    <a:pt x="64023" y="160852"/>
                  </a:cubicBezTo>
                  <a:lnTo>
                    <a:pt x="64023" y="6349"/>
                  </a:lnTo>
                  <a:cubicBezTo>
                    <a:pt x="64553" y="2646"/>
                    <a:pt x="61378" y="0"/>
                    <a:pt x="57674" y="0"/>
                  </a:cubicBezTo>
                  <a:close/>
                  <a:moveTo>
                    <a:pt x="51325" y="153974"/>
                  </a:moveTo>
                  <a:lnTo>
                    <a:pt x="12699" y="153974"/>
                  </a:lnTo>
                  <a:lnTo>
                    <a:pt x="12699" y="12699"/>
                  </a:lnTo>
                  <a:lnTo>
                    <a:pt x="51325" y="12699"/>
                  </a:lnTo>
                  <a:lnTo>
                    <a:pt x="51325" y="153974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31" name="Forma libre 53">
              <a:extLst>
                <a:ext uri="{FF2B5EF4-FFF2-40B4-BE49-F238E27FC236}">
                  <a16:creationId xmlns:a16="http://schemas.microsoft.com/office/drawing/2014/main" id="{84F17264-F0D1-262B-3936-707B007C7558}"/>
                </a:ext>
              </a:extLst>
            </p:cNvPr>
            <p:cNvSpPr/>
            <p:nvPr/>
          </p:nvSpPr>
          <p:spPr>
            <a:xfrm>
              <a:off x="1340364" y="5463700"/>
              <a:ext cx="119620" cy="239242"/>
            </a:xfrm>
            <a:custGeom>
              <a:avLst/>
              <a:gdLst>
                <a:gd name="connsiteX0" fmla="*/ 71431 w 68785"/>
                <a:gd name="connsiteY0" fmla="*/ 54500 h 137570"/>
                <a:gd name="connsiteX1" fmla="*/ 57145 w 68785"/>
                <a:gd name="connsiteY1" fmla="*/ 32276 h 137570"/>
                <a:gd name="connsiteX2" fmla="*/ 71431 w 68785"/>
                <a:gd name="connsiteY2" fmla="*/ 9524 h 137570"/>
                <a:gd name="connsiteX3" fmla="*/ 71431 w 68785"/>
                <a:gd name="connsiteY3" fmla="*/ 3175 h 137570"/>
                <a:gd name="connsiteX4" fmla="*/ 65611 w 68785"/>
                <a:gd name="connsiteY4" fmla="*/ 0 h 137570"/>
                <a:gd name="connsiteX5" fmla="*/ 6349 w 68785"/>
                <a:gd name="connsiteY5" fmla="*/ 0 h 137570"/>
                <a:gd name="connsiteX6" fmla="*/ 0 w 68785"/>
                <a:gd name="connsiteY6" fmla="*/ 6349 h 137570"/>
                <a:gd name="connsiteX7" fmla="*/ 0 w 68785"/>
                <a:gd name="connsiteY7" fmla="*/ 58203 h 137570"/>
                <a:gd name="connsiteX8" fmla="*/ 0 w 68785"/>
                <a:gd name="connsiteY8" fmla="*/ 134925 h 137570"/>
                <a:gd name="connsiteX9" fmla="*/ 6349 w 68785"/>
                <a:gd name="connsiteY9" fmla="*/ 141275 h 137570"/>
                <a:gd name="connsiteX10" fmla="*/ 12699 w 68785"/>
                <a:gd name="connsiteY10" fmla="*/ 134925 h 137570"/>
                <a:gd name="connsiteX11" fmla="*/ 12699 w 68785"/>
                <a:gd name="connsiteY11" fmla="*/ 64553 h 137570"/>
                <a:gd name="connsiteX12" fmla="*/ 65611 w 68785"/>
                <a:gd name="connsiteY12" fmla="*/ 64553 h 137570"/>
                <a:gd name="connsiteX13" fmla="*/ 71431 w 68785"/>
                <a:gd name="connsiteY13" fmla="*/ 61378 h 137570"/>
                <a:gd name="connsiteX14" fmla="*/ 71431 w 68785"/>
                <a:gd name="connsiteY14" fmla="*/ 54500 h 137570"/>
                <a:gd name="connsiteX15" fmla="*/ 43917 w 68785"/>
                <a:gd name="connsiteY15" fmla="*/ 35980 h 137570"/>
                <a:gd name="connsiteX16" fmla="*/ 53970 w 68785"/>
                <a:gd name="connsiteY16" fmla="*/ 51854 h 137570"/>
                <a:gd name="connsiteX17" fmla="*/ 12699 w 68785"/>
                <a:gd name="connsiteY17" fmla="*/ 51854 h 137570"/>
                <a:gd name="connsiteX18" fmla="*/ 12699 w 68785"/>
                <a:gd name="connsiteY18" fmla="*/ 12699 h 137570"/>
                <a:gd name="connsiteX19" fmla="*/ 53970 w 68785"/>
                <a:gd name="connsiteY19" fmla="*/ 12699 h 137570"/>
                <a:gd name="connsiteX20" fmla="*/ 43388 w 68785"/>
                <a:gd name="connsiteY20" fmla="*/ 29102 h 137570"/>
                <a:gd name="connsiteX21" fmla="*/ 43917 w 68785"/>
                <a:gd name="connsiteY21" fmla="*/ 35980 h 13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85" h="137570">
                  <a:moveTo>
                    <a:pt x="71431" y="54500"/>
                  </a:moveTo>
                  <a:lnTo>
                    <a:pt x="57145" y="32276"/>
                  </a:lnTo>
                  <a:lnTo>
                    <a:pt x="71431" y="9524"/>
                  </a:lnTo>
                  <a:cubicBezTo>
                    <a:pt x="72489" y="7408"/>
                    <a:pt x="73018" y="4762"/>
                    <a:pt x="71431" y="3175"/>
                  </a:cubicBezTo>
                  <a:cubicBezTo>
                    <a:pt x="70373" y="1058"/>
                    <a:pt x="68256" y="0"/>
                    <a:pt x="65611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58203"/>
                  </a:lnTo>
                  <a:lnTo>
                    <a:pt x="0" y="134925"/>
                  </a:lnTo>
                  <a:cubicBezTo>
                    <a:pt x="0" y="138629"/>
                    <a:pt x="2646" y="141275"/>
                    <a:pt x="6349" y="141275"/>
                  </a:cubicBezTo>
                  <a:cubicBezTo>
                    <a:pt x="10053" y="141275"/>
                    <a:pt x="12699" y="138629"/>
                    <a:pt x="12699" y="134925"/>
                  </a:cubicBezTo>
                  <a:lnTo>
                    <a:pt x="12699" y="64553"/>
                  </a:lnTo>
                  <a:lnTo>
                    <a:pt x="65611" y="64553"/>
                  </a:lnTo>
                  <a:cubicBezTo>
                    <a:pt x="67727" y="64553"/>
                    <a:pt x="70373" y="63494"/>
                    <a:pt x="71431" y="61378"/>
                  </a:cubicBezTo>
                  <a:cubicBezTo>
                    <a:pt x="72489" y="59261"/>
                    <a:pt x="72489" y="56616"/>
                    <a:pt x="71431" y="54500"/>
                  </a:cubicBezTo>
                  <a:close/>
                  <a:moveTo>
                    <a:pt x="43917" y="35980"/>
                  </a:moveTo>
                  <a:lnTo>
                    <a:pt x="53970" y="51854"/>
                  </a:lnTo>
                  <a:lnTo>
                    <a:pt x="12699" y="51854"/>
                  </a:lnTo>
                  <a:lnTo>
                    <a:pt x="12699" y="12699"/>
                  </a:lnTo>
                  <a:lnTo>
                    <a:pt x="53970" y="12699"/>
                  </a:lnTo>
                  <a:lnTo>
                    <a:pt x="43388" y="29102"/>
                  </a:lnTo>
                  <a:cubicBezTo>
                    <a:pt x="42330" y="31218"/>
                    <a:pt x="42330" y="33864"/>
                    <a:pt x="43917" y="3598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</p:grpSp>
      <p:grpSp>
        <p:nvGrpSpPr>
          <p:cNvPr id="32" name="Grupo 48">
            <a:extLst>
              <a:ext uri="{FF2B5EF4-FFF2-40B4-BE49-F238E27FC236}">
                <a16:creationId xmlns:a16="http://schemas.microsoft.com/office/drawing/2014/main" id="{B7F33D28-A924-90E2-8DD4-DD33DC3F42B7}"/>
              </a:ext>
            </a:extLst>
          </p:cNvPr>
          <p:cNvGrpSpPr/>
          <p:nvPr/>
        </p:nvGrpSpPr>
        <p:grpSpPr>
          <a:xfrm>
            <a:off x="4348169" y="1286909"/>
            <a:ext cx="542543" cy="421431"/>
            <a:chOff x="2273910" y="12454932"/>
            <a:chExt cx="312180" cy="238553"/>
          </a:xfrm>
          <a:solidFill>
            <a:srgbClr val="002060"/>
          </a:solidFill>
        </p:grpSpPr>
        <p:sp>
          <p:nvSpPr>
            <p:cNvPr id="33" name="Forma libre 483">
              <a:extLst>
                <a:ext uri="{FF2B5EF4-FFF2-40B4-BE49-F238E27FC236}">
                  <a16:creationId xmlns:a16="http://schemas.microsoft.com/office/drawing/2014/main" id="{7BF42ED6-CB56-4FDF-5C27-901E1FA10E95}"/>
                </a:ext>
              </a:extLst>
            </p:cNvPr>
            <p:cNvSpPr/>
            <p:nvPr/>
          </p:nvSpPr>
          <p:spPr>
            <a:xfrm>
              <a:off x="2273910" y="12454932"/>
              <a:ext cx="312180" cy="190483"/>
            </a:xfrm>
            <a:custGeom>
              <a:avLst/>
              <a:gdLst>
                <a:gd name="connsiteX0" fmla="*/ 307947 w 312180"/>
                <a:gd name="connsiteY0" fmla="*/ 0 h 190482"/>
                <a:gd name="connsiteX1" fmla="*/ 6349 w 312180"/>
                <a:gd name="connsiteY1" fmla="*/ 0 h 190482"/>
                <a:gd name="connsiteX2" fmla="*/ 0 w 312180"/>
                <a:gd name="connsiteY2" fmla="*/ 6350 h 190482"/>
                <a:gd name="connsiteX3" fmla="*/ 0 w 312180"/>
                <a:gd name="connsiteY3" fmla="*/ 157149 h 190482"/>
                <a:gd name="connsiteX4" fmla="*/ 0 w 312180"/>
                <a:gd name="connsiteY4" fmla="*/ 187309 h 190482"/>
                <a:gd name="connsiteX5" fmla="*/ 6349 w 312180"/>
                <a:gd name="connsiteY5" fmla="*/ 193658 h 190482"/>
                <a:gd name="connsiteX6" fmla="*/ 307947 w 312180"/>
                <a:gd name="connsiteY6" fmla="*/ 193658 h 190482"/>
                <a:gd name="connsiteX7" fmla="*/ 314297 w 312180"/>
                <a:gd name="connsiteY7" fmla="*/ 187309 h 190482"/>
                <a:gd name="connsiteX8" fmla="*/ 314297 w 312180"/>
                <a:gd name="connsiteY8" fmla="*/ 157149 h 190482"/>
                <a:gd name="connsiteX9" fmla="*/ 314297 w 312180"/>
                <a:gd name="connsiteY9" fmla="*/ 6350 h 190482"/>
                <a:gd name="connsiteX10" fmla="*/ 307947 w 312180"/>
                <a:gd name="connsiteY10" fmla="*/ 0 h 190482"/>
                <a:gd name="connsiteX11" fmla="*/ 13228 w 312180"/>
                <a:gd name="connsiteY11" fmla="*/ 13228 h 190482"/>
                <a:gd name="connsiteX12" fmla="*/ 301598 w 312180"/>
                <a:gd name="connsiteY12" fmla="*/ 13228 h 190482"/>
                <a:gd name="connsiteX13" fmla="*/ 301598 w 312180"/>
                <a:gd name="connsiteY13" fmla="*/ 151329 h 190482"/>
                <a:gd name="connsiteX14" fmla="*/ 13228 w 312180"/>
                <a:gd name="connsiteY14" fmla="*/ 151329 h 190482"/>
                <a:gd name="connsiteX15" fmla="*/ 13228 w 312180"/>
                <a:gd name="connsiteY15" fmla="*/ 13228 h 190482"/>
                <a:gd name="connsiteX16" fmla="*/ 301598 w 312180"/>
                <a:gd name="connsiteY16" fmla="*/ 180960 h 190482"/>
                <a:gd name="connsiteX17" fmla="*/ 13228 w 312180"/>
                <a:gd name="connsiteY17" fmla="*/ 180960 h 190482"/>
                <a:gd name="connsiteX18" fmla="*/ 13228 w 312180"/>
                <a:gd name="connsiteY18" fmla="*/ 163499 h 190482"/>
                <a:gd name="connsiteX19" fmla="*/ 301598 w 312180"/>
                <a:gd name="connsiteY19" fmla="*/ 163499 h 190482"/>
                <a:gd name="connsiteX20" fmla="*/ 301598 w 312180"/>
                <a:gd name="connsiteY20" fmla="*/ 180960 h 19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180" h="190482">
                  <a:moveTo>
                    <a:pt x="307947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50"/>
                  </a:cubicBezTo>
                  <a:lnTo>
                    <a:pt x="0" y="157149"/>
                  </a:lnTo>
                  <a:lnTo>
                    <a:pt x="0" y="187309"/>
                  </a:lnTo>
                  <a:cubicBezTo>
                    <a:pt x="0" y="191012"/>
                    <a:pt x="2646" y="193658"/>
                    <a:pt x="6349" y="193658"/>
                  </a:cubicBezTo>
                  <a:lnTo>
                    <a:pt x="307947" y="193658"/>
                  </a:lnTo>
                  <a:cubicBezTo>
                    <a:pt x="311651" y="193658"/>
                    <a:pt x="314297" y="191012"/>
                    <a:pt x="314297" y="187309"/>
                  </a:cubicBezTo>
                  <a:lnTo>
                    <a:pt x="314297" y="157149"/>
                  </a:lnTo>
                  <a:lnTo>
                    <a:pt x="314297" y="6350"/>
                  </a:lnTo>
                  <a:cubicBezTo>
                    <a:pt x="314826" y="3175"/>
                    <a:pt x="311651" y="0"/>
                    <a:pt x="307947" y="0"/>
                  </a:cubicBezTo>
                  <a:close/>
                  <a:moveTo>
                    <a:pt x="13228" y="13228"/>
                  </a:moveTo>
                  <a:lnTo>
                    <a:pt x="301598" y="13228"/>
                  </a:lnTo>
                  <a:lnTo>
                    <a:pt x="301598" y="151329"/>
                  </a:lnTo>
                  <a:lnTo>
                    <a:pt x="13228" y="151329"/>
                  </a:lnTo>
                  <a:lnTo>
                    <a:pt x="13228" y="13228"/>
                  </a:lnTo>
                  <a:close/>
                  <a:moveTo>
                    <a:pt x="301598" y="180960"/>
                  </a:moveTo>
                  <a:lnTo>
                    <a:pt x="13228" y="180960"/>
                  </a:lnTo>
                  <a:lnTo>
                    <a:pt x="13228" y="163499"/>
                  </a:lnTo>
                  <a:lnTo>
                    <a:pt x="301598" y="163499"/>
                  </a:lnTo>
                  <a:lnTo>
                    <a:pt x="301598" y="18096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36" name="Forma libre 484">
              <a:extLst>
                <a:ext uri="{FF2B5EF4-FFF2-40B4-BE49-F238E27FC236}">
                  <a16:creationId xmlns:a16="http://schemas.microsoft.com/office/drawing/2014/main" id="{29F83C4C-DA96-5FCC-FC84-F2DA1C342B1B}"/>
                </a:ext>
              </a:extLst>
            </p:cNvPr>
            <p:cNvSpPr/>
            <p:nvPr/>
          </p:nvSpPr>
          <p:spPr>
            <a:xfrm>
              <a:off x="2364390" y="12651155"/>
              <a:ext cx="132280" cy="42330"/>
            </a:xfrm>
            <a:custGeom>
              <a:avLst/>
              <a:gdLst>
                <a:gd name="connsiteX0" fmla="*/ 126989 w 132279"/>
                <a:gd name="connsiteY0" fmla="*/ 30240 h 42329"/>
                <a:gd name="connsiteX1" fmla="*/ 102120 w 132279"/>
                <a:gd name="connsiteY1" fmla="*/ 30240 h 42329"/>
                <a:gd name="connsiteX2" fmla="*/ 97887 w 132279"/>
                <a:gd name="connsiteY2" fmla="*/ 5372 h 42329"/>
                <a:gd name="connsiteX3" fmla="*/ 90479 w 132279"/>
                <a:gd name="connsiteY3" fmla="*/ 81 h 42329"/>
                <a:gd name="connsiteX4" fmla="*/ 85188 w 132279"/>
                <a:gd name="connsiteY4" fmla="*/ 7488 h 42329"/>
                <a:gd name="connsiteX5" fmla="*/ 88892 w 132279"/>
                <a:gd name="connsiteY5" fmla="*/ 30240 h 42329"/>
                <a:gd name="connsiteX6" fmla="*/ 43388 w 132279"/>
                <a:gd name="connsiteY6" fmla="*/ 30240 h 42329"/>
                <a:gd name="connsiteX7" fmla="*/ 47092 w 132279"/>
                <a:gd name="connsiteY7" fmla="*/ 7488 h 42329"/>
                <a:gd name="connsiteX8" fmla="*/ 41801 w 132279"/>
                <a:gd name="connsiteY8" fmla="*/ 81 h 42329"/>
                <a:gd name="connsiteX9" fmla="*/ 34393 w 132279"/>
                <a:gd name="connsiteY9" fmla="*/ 5372 h 42329"/>
                <a:gd name="connsiteX10" fmla="*/ 30160 w 132279"/>
                <a:gd name="connsiteY10" fmla="*/ 30240 h 42329"/>
                <a:gd name="connsiteX11" fmla="*/ 6349 w 132279"/>
                <a:gd name="connsiteY11" fmla="*/ 30240 h 42329"/>
                <a:gd name="connsiteX12" fmla="*/ 0 w 132279"/>
                <a:gd name="connsiteY12" fmla="*/ 36589 h 42329"/>
                <a:gd name="connsiteX13" fmla="*/ 6349 w 132279"/>
                <a:gd name="connsiteY13" fmla="*/ 42940 h 42329"/>
                <a:gd name="connsiteX14" fmla="*/ 35980 w 132279"/>
                <a:gd name="connsiteY14" fmla="*/ 42940 h 42329"/>
                <a:gd name="connsiteX15" fmla="*/ 96829 w 132279"/>
                <a:gd name="connsiteY15" fmla="*/ 42940 h 42329"/>
                <a:gd name="connsiteX16" fmla="*/ 126989 w 132279"/>
                <a:gd name="connsiteY16" fmla="*/ 42940 h 42329"/>
                <a:gd name="connsiteX17" fmla="*/ 133338 w 132279"/>
                <a:gd name="connsiteY17" fmla="*/ 36589 h 42329"/>
                <a:gd name="connsiteX18" fmla="*/ 126989 w 132279"/>
                <a:gd name="connsiteY18" fmla="*/ 30240 h 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279" h="42329">
                  <a:moveTo>
                    <a:pt x="126989" y="30240"/>
                  </a:moveTo>
                  <a:lnTo>
                    <a:pt x="102120" y="30240"/>
                  </a:lnTo>
                  <a:lnTo>
                    <a:pt x="97887" y="5372"/>
                  </a:lnTo>
                  <a:cubicBezTo>
                    <a:pt x="97358" y="1668"/>
                    <a:pt x="94183" y="-449"/>
                    <a:pt x="90479" y="81"/>
                  </a:cubicBezTo>
                  <a:cubicBezTo>
                    <a:pt x="86776" y="610"/>
                    <a:pt x="84659" y="3784"/>
                    <a:pt x="85188" y="7488"/>
                  </a:cubicBezTo>
                  <a:lnTo>
                    <a:pt x="88892" y="30240"/>
                  </a:lnTo>
                  <a:lnTo>
                    <a:pt x="43388" y="30240"/>
                  </a:lnTo>
                  <a:lnTo>
                    <a:pt x="47092" y="7488"/>
                  </a:lnTo>
                  <a:cubicBezTo>
                    <a:pt x="47621" y="3784"/>
                    <a:pt x="45504" y="610"/>
                    <a:pt x="41801" y="81"/>
                  </a:cubicBezTo>
                  <a:cubicBezTo>
                    <a:pt x="38097" y="-449"/>
                    <a:pt x="34922" y="1668"/>
                    <a:pt x="34393" y="5372"/>
                  </a:cubicBezTo>
                  <a:lnTo>
                    <a:pt x="30160" y="30240"/>
                  </a:lnTo>
                  <a:lnTo>
                    <a:pt x="6349" y="30240"/>
                  </a:lnTo>
                  <a:cubicBezTo>
                    <a:pt x="2646" y="30240"/>
                    <a:pt x="0" y="32886"/>
                    <a:pt x="0" y="36589"/>
                  </a:cubicBezTo>
                  <a:cubicBezTo>
                    <a:pt x="0" y="40294"/>
                    <a:pt x="2646" y="42940"/>
                    <a:pt x="6349" y="42940"/>
                  </a:cubicBezTo>
                  <a:lnTo>
                    <a:pt x="35980" y="42940"/>
                  </a:lnTo>
                  <a:lnTo>
                    <a:pt x="96829" y="42940"/>
                  </a:lnTo>
                  <a:lnTo>
                    <a:pt x="126989" y="42940"/>
                  </a:lnTo>
                  <a:cubicBezTo>
                    <a:pt x="130692" y="42940"/>
                    <a:pt x="133338" y="40294"/>
                    <a:pt x="133338" y="36589"/>
                  </a:cubicBezTo>
                  <a:cubicBezTo>
                    <a:pt x="133867" y="32886"/>
                    <a:pt x="130692" y="30240"/>
                    <a:pt x="126989" y="3024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38" name="Forma libre 485">
              <a:extLst>
                <a:ext uri="{FF2B5EF4-FFF2-40B4-BE49-F238E27FC236}">
                  <a16:creationId xmlns:a16="http://schemas.microsoft.com/office/drawing/2014/main" id="{8C31FDD9-583B-1260-AA24-2B1B24E7E2A3}"/>
                </a:ext>
              </a:extLst>
            </p:cNvPr>
            <p:cNvSpPr/>
            <p:nvPr/>
          </p:nvSpPr>
          <p:spPr>
            <a:xfrm>
              <a:off x="2296723" y="12537715"/>
              <a:ext cx="95241" cy="52912"/>
            </a:xfrm>
            <a:custGeom>
              <a:avLst/>
              <a:gdLst>
                <a:gd name="connsiteX0" fmla="*/ 87244 w 95241"/>
                <a:gd name="connsiteY0" fmla="*/ 23041 h 52911"/>
                <a:gd name="connsiteX1" fmla="*/ 87244 w 95241"/>
                <a:gd name="connsiteY1" fmla="*/ 23041 h 52911"/>
                <a:gd name="connsiteX2" fmla="*/ 59730 w 95241"/>
                <a:gd name="connsiteY2" fmla="*/ 1348 h 52911"/>
                <a:gd name="connsiteX3" fmla="*/ 51264 w 95241"/>
                <a:gd name="connsiteY3" fmla="*/ 1876 h 52911"/>
                <a:gd name="connsiteX4" fmla="*/ 2056 w 95241"/>
                <a:gd name="connsiteY4" fmla="*/ 46851 h 52911"/>
                <a:gd name="connsiteX5" fmla="*/ 1527 w 95241"/>
                <a:gd name="connsiteY5" fmla="*/ 55847 h 52911"/>
                <a:gd name="connsiteX6" fmla="*/ 6289 w 95241"/>
                <a:gd name="connsiteY6" fmla="*/ 57963 h 52911"/>
                <a:gd name="connsiteX7" fmla="*/ 10522 w 95241"/>
                <a:gd name="connsiteY7" fmla="*/ 56376 h 52911"/>
                <a:gd name="connsiteX8" fmla="*/ 56026 w 95241"/>
                <a:gd name="connsiteY8" fmla="*/ 15104 h 52911"/>
                <a:gd name="connsiteX9" fmla="*/ 83011 w 95241"/>
                <a:gd name="connsiteY9" fmla="*/ 36799 h 52911"/>
                <a:gd name="connsiteX10" fmla="*/ 91477 w 95241"/>
                <a:gd name="connsiteY10" fmla="*/ 36799 h 52911"/>
                <a:gd name="connsiteX11" fmla="*/ 95710 w 95241"/>
                <a:gd name="connsiteY11" fmla="*/ 33095 h 52911"/>
                <a:gd name="connsiteX12" fmla="*/ 96239 w 95241"/>
                <a:gd name="connsiteY12" fmla="*/ 24100 h 52911"/>
                <a:gd name="connsiteX13" fmla="*/ 87244 w 95241"/>
                <a:gd name="connsiteY13" fmla="*/ 23041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41" h="52911">
                  <a:moveTo>
                    <a:pt x="87244" y="23041"/>
                  </a:moveTo>
                  <a:lnTo>
                    <a:pt x="87244" y="23041"/>
                  </a:lnTo>
                  <a:lnTo>
                    <a:pt x="59730" y="1348"/>
                  </a:lnTo>
                  <a:cubicBezTo>
                    <a:pt x="57084" y="-769"/>
                    <a:pt x="53910" y="-240"/>
                    <a:pt x="51264" y="1876"/>
                  </a:cubicBezTo>
                  <a:lnTo>
                    <a:pt x="2056" y="46851"/>
                  </a:lnTo>
                  <a:cubicBezTo>
                    <a:pt x="-590" y="49497"/>
                    <a:pt x="-590" y="53202"/>
                    <a:pt x="1527" y="55847"/>
                  </a:cubicBezTo>
                  <a:cubicBezTo>
                    <a:pt x="2585" y="57434"/>
                    <a:pt x="4701" y="57963"/>
                    <a:pt x="6289" y="57963"/>
                  </a:cubicBezTo>
                  <a:cubicBezTo>
                    <a:pt x="7876" y="57963"/>
                    <a:pt x="9463" y="57434"/>
                    <a:pt x="10522" y="56376"/>
                  </a:cubicBezTo>
                  <a:lnTo>
                    <a:pt x="56026" y="15104"/>
                  </a:lnTo>
                  <a:lnTo>
                    <a:pt x="83011" y="36799"/>
                  </a:lnTo>
                  <a:cubicBezTo>
                    <a:pt x="85657" y="38914"/>
                    <a:pt x="88831" y="38386"/>
                    <a:pt x="91477" y="36799"/>
                  </a:cubicBezTo>
                  <a:lnTo>
                    <a:pt x="95710" y="33095"/>
                  </a:lnTo>
                  <a:cubicBezTo>
                    <a:pt x="98356" y="30978"/>
                    <a:pt x="98885" y="26746"/>
                    <a:pt x="96239" y="24100"/>
                  </a:cubicBezTo>
                  <a:cubicBezTo>
                    <a:pt x="94123" y="20925"/>
                    <a:pt x="89890" y="20925"/>
                    <a:pt x="87244" y="2304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39" name="Forma libre 486">
              <a:extLst>
                <a:ext uri="{FF2B5EF4-FFF2-40B4-BE49-F238E27FC236}">
                  <a16:creationId xmlns:a16="http://schemas.microsoft.com/office/drawing/2014/main" id="{FA999BE9-9C06-44D8-6CB3-DB2506686E41}"/>
                </a:ext>
              </a:extLst>
            </p:cNvPr>
            <p:cNvSpPr/>
            <p:nvPr/>
          </p:nvSpPr>
          <p:spPr>
            <a:xfrm>
              <a:off x="2466570" y="12482447"/>
              <a:ext cx="89950" cy="52912"/>
            </a:xfrm>
            <a:custGeom>
              <a:avLst/>
              <a:gdLst>
                <a:gd name="connsiteX0" fmla="*/ 83540 w 89950"/>
                <a:gd name="connsiteY0" fmla="*/ 1587 h 52911"/>
                <a:gd name="connsiteX1" fmla="*/ 39094 w 89950"/>
                <a:gd name="connsiteY1" fmla="*/ 41801 h 52911"/>
                <a:gd name="connsiteX2" fmla="*/ 12638 w 89950"/>
                <a:gd name="connsiteY2" fmla="*/ 19578 h 52911"/>
                <a:gd name="connsiteX3" fmla="*/ 4172 w 89950"/>
                <a:gd name="connsiteY3" fmla="*/ 19578 h 52911"/>
                <a:gd name="connsiteX4" fmla="*/ 2056 w 89950"/>
                <a:gd name="connsiteY4" fmla="*/ 21694 h 52911"/>
                <a:gd name="connsiteX5" fmla="*/ 1527 w 89950"/>
                <a:gd name="connsiteY5" fmla="*/ 30689 h 52911"/>
                <a:gd name="connsiteX6" fmla="*/ 8405 w 89950"/>
                <a:gd name="connsiteY6" fmla="*/ 32276 h 52911"/>
                <a:gd name="connsiteX7" fmla="*/ 34861 w 89950"/>
                <a:gd name="connsiteY7" fmla="*/ 54499 h 52911"/>
                <a:gd name="connsiteX8" fmla="*/ 39094 w 89950"/>
                <a:gd name="connsiteY8" fmla="*/ 56086 h 52911"/>
                <a:gd name="connsiteX9" fmla="*/ 43327 w 89950"/>
                <a:gd name="connsiteY9" fmla="*/ 54499 h 52911"/>
                <a:gd name="connsiteX10" fmla="*/ 92006 w 89950"/>
                <a:gd name="connsiteY10" fmla="*/ 10583 h 52911"/>
                <a:gd name="connsiteX11" fmla="*/ 92535 w 89950"/>
                <a:gd name="connsiteY11" fmla="*/ 1587 h 52911"/>
                <a:gd name="connsiteX12" fmla="*/ 83540 w 89950"/>
                <a:gd name="connsiteY12" fmla="*/ 1587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950" h="52911">
                  <a:moveTo>
                    <a:pt x="83540" y="1587"/>
                  </a:moveTo>
                  <a:lnTo>
                    <a:pt x="39094" y="41801"/>
                  </a:lnTo>
                  <a:lnTo>
                    <a:pt x="12638" y="19578"/>
                  </a:lnTo>
                  <a:cubicBezTo>
                    <a:pt x="9993" y="17461"/>
                    <a:pt x="6289" y="17461"/>
                    <a:pt x="4172" y="19578"/>
                  </a:cubicBezTo>
                  <a:lnTo>
                    <a:pt x="2056" y="21694"/>
                  </a:lnTo>
                  <a:cubicBezTo>
                    <a:pt x="-590" y="24339"/>
                    <a:pt x="-590" y="28043"/>
                    <a:pt x="1527" y="30689"/>
                  </a:cubicBezTo>
                  <a:cubicBezTo>
                    <a:pt x="3114" y="32806"/>
                    <a:pt x="5760" y="33334"/>
                    <a:pt x="8405" y="32276"/>
                  </a:cubicBezTo>
                  <a:lnTo>
                    <a:pt x="34861" y="54499"/>
                  </a:lnTo>
                  <a:cubicBezTo>
                    <a:pt x="35919" y="55558"/>
                    <a:pt x="37507" y="56086"/>
                    <a:pt x="39094" y="56086"/>
                  </a:cubicBezTo>
                  <a:cubicBezTo>
                    <a:pt x="40681" y="56086"/>
                    <a:pt x="42269" y="55558"/>
                    <a:pt x="43327" y="54499"/>
                  </a:cubicBezTo>
                  <a:lnTo>
                    <a:pt x="92006" y="10583"/>
                  </a:lnTo>
                  <a:cubicBezTo>
                    <a:pt x="94652" y="7937"/>
                    <a:pt x="94652" y="4233"/>
                    <a:pt x="92535" y="1587"/>
                  </a:cubicBezTo>
                  <a:cubicBezTo>
                    <a:pt x="90419" y="-529"/>
                    <a:pt x="86186" y="-529"/>
                    <a:pt x="83540" y="158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40" name="Forma libre 487">
              <a:extLst>
                <a:ext uri="{FF2B5EF4-FFF2-40B4-BE49-F238E27FC236}">
                  <a16:creationId xmlns:a16="http://schemas.microsoft.com/office/drawing/2014/main" id="{1D130394-4069-AFAA-34C4-B5AFD342879A}"/>
                </a:ext>
              </a:extLst>
            </p:cNvPr>
            <p:cNvSpPr/>
            <p:nvPr/>
          </p:nvSpPr>
          <p:spPr>
            <a:xfrm>
              <a:off x="2424651" y="12483505"/>
              <a:ext cx="10582" cy="15874"/>
            </a:xfrm>
            <a:custGeom>
              <a:avLst/>
              <a:gdLst>
                <a:gd name="connsiteX0" fmla="*/ 6407 w 10582"/>
                <a:gd name="connsiteY0" fmla="*/ 19048 h 15873"/>
                <a:gd name="connsiteX1" fmla="*/ 12757 w 10582"/>
                <a:gd name="connsiteY1" fmla="*/ 12698 h 15873"/>
                <a:gd name="connsiteX2" fmla="*/ 12757 w 10582"/>
                <a:gd name="connsiteY2" fmla="*/ 6349 h 15873"/>
                <a:gd name="connsiteX3" fmla="*/ 6407 w 10582"/>
                <a:gd name="connsiteY3" fmla="*/ 0 h 15873"/>
                <a:gd name="connsiteX4" fmla="*/ 58 w 10582"/>
                <a:gd name="connsiteY4" fmla="*/ 6349 h 15873"/>
                <a:gd name="connsiteX5" fmla="*/ 58 w 10582"/>
                <a:gd name="connsiteY5" fmla="*/ 12698 h 15873"/>
                <a:gd name="connsiteX6" fmla="*/ 6407 w 10582"/>
                <a:gd name="connsiteY6" fmla="*/ 19048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407" y="19048"/>
                  </a:moveTo>
                  <a:cubicBezTo>
                    <a:pt x="10111" y="19048"/>
                    <a:pt x="12757" y="16402"/>
                    <a:pt x="12757" y="12698"/>
                  </a:cubicBezTo>
                  <a:lnTo>
                    <a:pt x="12757" y="6349"/>
                  </a:lnTo>
                  <a:cubicBezTo>
                    <a:pt x="12757" y="2646"/>
                    <a:pt x="10111" y="0"/>
                    <a:pt x="6407" y="0"/>
                  </a:cubicBezTo>
                  <a:cubicBezTo>
                    <a:pt x="2704" y="0"/>
                    <a:pt x="58" y="2646"/>
                    <a:pt x="58" y="6349"/>
                  </a:cubicBezTo>
                  <a:lnTo>
                    <a:pt x="58" y="12698"/>
                  </a:lnTo>
                  <a:cubicBezTo>
                    <a:pt x="-471" y="16402"/>
                    <a:pt x="2704" y="19048"/>
                    <a:pt x="6407" y="1904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41" name="Forma libre 488">
              <a:extLst>
                <a:ext uri="{FF2B5EF4-FFF2-40B4-BE49-F238E27FC236}">
                  <a16:creationId xmlns:a16="http://schemas.microsoft.com/office/drawing/2014/main" id="{5F71836C-75C9-2F22-0F1B-F211A0CE0F18}"/>
                </a:ext>
              </a:extLst>
            </p:cNvPr>
            <p:cNvSpPr/>
            <p:nvPr/>
          </p:nvSpPr>
          <p:spPr>
            <a:xfrm>
              <a:off x="2424709" y="12578747"/>
              <a:ext cx="10582" cy="15874"/>
            </a:xfrm>
            <a:custGeom>
              <a:avLst/>
              <a:gdLst>
                <a:gd name="connsiteX0" fmla="*/ 6349 w 10582"/>
                <a:gd name="connsiteY0" fmla="*/ 0 h 15873"/>
                <a:gd name="connsiteX1" fmla="*/ 0 w 10582"/>
                <a:gd name="connsiteY1" fmla="*/ 6349 h 15873"/>
                <a:gd name="connsiteX2" fmla="*/ 0 w 10582"/>
                <a:gd name="connsiteY2" fmla="*/ 11640 h 15873"/>
                <a:gd name="connsiteX3" fmla="*/ 6349 w 10582"/>
                <a:gd name="connsiteY3" fmla="*/ 17990 h 15873"/>
                <a:gd name="connsiteX4" fmla="*/ 12699 w 10582"/>
                <a:gd name="connsiteY4" fmla="*/ 11640 h 15873"/>
                <a:gd name="connsiteX5" fmla="*/ 12699 w 10582"/>
                <a:gd name="connsiteY5" fmla="*/ 6349 h 15873"/>
                <a:gd name="connsiteX6" fmla="*/ 6349 w 10582"/>
                <a:gd name="connsiteY6" fmla="*/ 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0"/>
                  </a:moveTo>
                  <a:cubicBezTo>
                    <a:pt x="2646" y="0"/>
                    <a:pt x="0" y="2646"/>
                    <a:pt x="0" y="6349"/>
                  </a:cubicBezTo>
                  <a:lnTo>
                    <a:pt x="0" y="11640"/>
                  </a:lnTo>
                  <a:cubicBezTo>
                    <a:pt x="0" y="15344"/>
                    <a:pt x="2646" y="17990"/>
                    <a:pt x="6349" y="17990"/>
                  </a:cubicBezTo>
                  <a:cubicBezTo>
                    <a:pt x="10053" y="17990"/>
                    <a:pt x="12699" y="15344"/>
                    <a:pt x="12699" y="11640"/>
                  </a:cubicBezTo>
                  <a:lnTo>
                    <a:pt x="12699" y="6349"/>
                  </a:lnTo>
                  <a:cubicBezTo>
                    <a:pt x="12699" y="3174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43" name="Forma libre 489">
              <a:extLst>
                <a:ext uri="{FF2B5EF4-FFF2-40B4-BE49-F238E27FC236}">
                  <a16:creationId xmlns:a16="http://schemas.microsoft.com/office/drawing/2014/main" id="{F02DD342-B5CB-655C-5FF4-164016A4D9B1}"/>
                </a:ext>
              </a:extLst>
            </p:cNvPr>
            <p:cNvSpPr/>
            <p:nvPr/>
          </p:nvSpPr>
          <p:spPr>
            <a:xfrm>
              <a:off x="2398253" y="12508374"/>
              <a:ext cx="63494" cy="63494"/>
            </a:xfrm>
            <a:custGeom>
              <a:avLst/>
              <a:gdLst>
                <a:gd name="connsiteX0" fmla="*/ 46562 w 63494"/>
                <a:gd name="connsiteY0" fmla="*/ 26456 h 63494"/>
                <a:gd name="connsiteX1" fmla="*/ 32805 w 63494"/>
                <a:gd name="connsiteY1" fmla="*/ 26456 h 63494"/>
                <a:gd name="connsiteX2" fmla="*/ 19577 w 63494"/>
                <a:gd name="connsiteY2" fmla="*/ 26456 h 63494"/>
                <a:gd name="connsiteX3" fmla="*/ 12699 w 63494"/>
                <a:gd name="connsiteY3" fmla="*/ 19577 h 63494"/>
                <a:gd name="connsiteX4" fmla="*/ 19577 w 63494"/>
                <a:gd name="connsiteY4" fmla="*/ 12698 h 63494"/>
                <a:gd name="connsiteX5" fmla="*/ 59261 w 63494"/>
                <a:gd name="connsiteY5" fmla="*/ 12698 h 63494"/>
                <a:gd name="connsiteX6" fmla="*/ 65611 w 63494"/>
                <a:gd name="connsiteY6" fmla="*/ 6349 h 63494"/>
                <a:gd name="connsiteX7" fmla="*/ 59261 w 63494"/>
                <a:gd name="connsiteY7" fmla="*/ 0 h 63494"/>
                <a:gd name="connsiteX8" fmla="*/ 19577 w 63494"/>
                <a:gd name="connsiteY8" fmla="*/ 0 h 63494"/>
                <a:gd name="connsiteX9" fmla="*/ 0 w 63494"/>
                <a:gd name="connsiteY9" fmla="*/ 19577 h 63494"/>
                <a:gd name="connsiteX10" fmla="*/ 19577 w 63494"/>
                <a:gd name="connsiteY10" fmla="*/ 39154 h 63494"/>
                <a:gd name="connsiteX11" fmla="*/ 32805 w 63494"/>
                <a:gd name="connsiteY11" fmla="*/ 39154 h 63494"/>
                <a:gd name="connsiteX12" fmla="*/ 46562 w 63494"/>
                <a:gd name="connsiteY12" fmla="*/ 39154 h 63494"/>
                <a:gd name="connsiteX13" fmla="*/ 53441 w 63494"/>
                <a:gd name="connsiteY13" fmla="*/ 46033 h 63494"/>
                <a:gd name="connsiteX14" fmla="*/ 46562 w 63494"/>
                <a:gd name="connsiteY14" fmla="*/ 52912 h 63494"/>
                <a:gd name="connsiteX15" fmla="*/ 6349 w 63494"/>
                <a:gd name="connsiteY15" fmla="*/ 52912 h 63494"/>
                <a:gd name="connsiteX16" fmla="*/ 0 w 63494"/>
                <a:gd name="connsiteY16" fmla="*/ 59261 h 63494"/>
                <a:gd name="connsiteX17" fmla="*/ 6349 w 63494"/>
                <a:gd name="connsiteY17" fmla="*/ 65610 h 63494"/>
                <a:gd name="connsiteX18" fmla="*/ 46562 w 63494"/>
                <a:gd name="connsiteY18" fmla="*/ 65610 h 63494"/>
                <a:gd name="connsiteX19" fmla="*/ 66140 w 63494"/>
                <a:gd name="connsiteY19" fmla="*/ 46033 h 63494"/>
                <a:gd name="connsiteX20" fmla="*/ 46562 w 63494"/>
                <a:gd name="connsiteY20" fmla="*/ 26456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494" h="63494">
                  <a:moveTo>
                    <a:pt x="46562" y="26456"/>
                  </a:moveTo>
                  <a:lnTo>
                    <a:pt x="32805" y="26456"/>
                  </a:lnTo>
                  <a:lnTo>
                    <a:pt x="19577" y="26456"/>
                  </a:lnTo>
                  <a:cubicBezTo>
                    <a:pt x="15874" y="26456"/>
                    <a:pt x="12699" y="23281"/>
                    <a:pt x="12699" y="19577"/>
                  </a:cubicBezTo>
                  <a:cubicBezTo>
                    <a:pt x="12699" y="15874"/>
                    <a:pt x="15874" y="12698"/>
                    <a:pt x="19577" y="12698"/>
                  </a:cubicBezTo>
                  <a:lnTo>
                    <a:pt x="59261" y="12698"/>
                  </a:lnTo>
                  <a:cubicBezTo>
                    <a:pt x="62965" y="12698"/>
                    <a:pt x="65611" y="10053"/>
                    <a:pt x="65611" y="6349"/>
                  </a:cubicBezTo>
                  <a:cubicBezTo>
                    <a:pt x="65611" y="2646"/>
                    <a:pt x="62965" y="0"/>
                    <a:pt x="59261" y="0"/>
                  </a:cubicBezTo>
                  <a:lnTo>
                    <a:pt x="19577" y="0"/>
                  </a:lnTo>
                  <a:cubicBezTo>
                    <a:pt x="8466" y="0"/>
                    <a:pt x="0" y="8995"/>
                    <a:pt x="0" y="19577"/>
                  </a:cubicBezTo>
                  <a:cubicBezTo>
                    <a:pt x="0" y="30160"/>
                    <a:pt x="8995" y="39154"/>
                    <a:pt x="19577" y="39154"/>
                  </a:cubicBezTo>
                  <a:lnTo>
                    <a:pt x="32805" y="39154"/>
                  </a:lnTo>
                  <a:lnTo>
                    <a:pt x="46562" y="39154"/>
                  </a:lnTo>
                  <a:cubicBezTo>
                    <a:pt x="50266" y="39154"/>
                    <a:pt x="53441" y="42330"/>
                    <a:pt x="53441" y="46033"/>
                  </a:cubicBezTo>
                  <a:cubicBezTo>
                    <a:pt x="53441" y="49737"/>
                    <a:pt x="50266" y="52912"/>
                    <a:pt x="46562" y="52912"/>
                  </a:cubicBezTo>
                  <a:lnTo>
                    <a:pt x="6349" y="52912"/>
                  </a:lnTo>
                  <a:cubicBezTo>
                    <a:pt x="2646" y="52912"/>
                    <a:pt x="0" y="55557"/>
                    <a:pt x="0" y="59261"/>
                  </a:cubicBezTo>
                  <a:cubicBezTo>
                    <a:pt x="0" y="62965"/>
                    <a:pt x="2646" y="65610"/>
                    <a:pt x="6349" y="65610"/>
                  </a:cubicBezTo>
                  <a:lnTo>
                    <a:pt x="46562" y="65610"/>
                  </a:lnTo>
                  <a:cubicBezTo>
                    <a:pt x="57674" y="65610"/>
                    <a:pt x="66140" y="56615"/>
                    <a:pt x="66140" y="46033"/>
                  </a:cubicBezTo>
                  <a:cubicBezTo>
                    <a:pt x="66140" y="34922"/>
                    <a:pt x="57145" y="26456"/>
                    <a:pt x="46562" y="2645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</p:grpSp>
      <p:grpSp>
        <p:nvGrpSpPr>
          <p:cNvPr id="44" name="Grupo 42">
            <a:extLst>
              <a:ext uri="{FF2B5EF4-FFF2-40B4-BE49-F238E27FC236}">
                <a16:creationId xmlns:a16="http://schemas.microsoft.com/office/drawing/2014/main" id="{2CCE6AD1-7A36-F7B6-4765-74E5205B503A}"/>
              </a:ext>
            </a:extLst>
          </p:cNvPr>
          <p:cNvGrpSpPr/>
          <p:nvPr/>
        </p:nvGrpSpPr>
        <p:grpSpPr>
          <a:xfrm>
            <a:off x="8214237" y="3036528"/>
            <a:ext cx="635915" cy="601619"/>
            <a:chOff x="3024201" y="11668662"/>
            <a:chExt cx="314958" cy="309528"/>
          </a:xfrm>
          <a:solidFill>
            <a:srgbClr val="002060"/>
          </a:solidFill>
        </p:grpSpPr>
        <p:sp>
          <p:nvSpPr>
            <p:cNvPr id="46" name="Forma libre 456">
              <a:extLst>
                <a:ext uri="{FF2B5EF4-FFF2-40B4-BE49-F238E27FC236}">
                  <a16:creationId xmlns:a16="http://schemas.microsoft.com/office/drawing/2014/main" id="{D617A6DD-C39E-1458-85CE-1A475BA7E347}"/>
                </a:ext>
              </a:extLst>
            </p:cNvPr>
            <p:cNvSpPr/>
            <p:nvPr/>
          </p:nvSpPr>
          <p:spPr>
            <a:xfrm>
              <a:off x="3054890" y="11757554"/>
              <a:ext cx="100533" cy="174609"/>
            </a:xfrm>
            <a:custGeom>
              <a:avLst/>
              <a:gdLst>
                <a:gd name="connsiteX0" fmla="*/ 97358 w 100532"/>
                <a:gd name="connsiteY0" fmla="*/ 0 h 174609"/>
                <a:gd name="connsiteX1" fmla="*/ 6878 w 100532"/>
                <a:gd name="connsiteY1" fmla="*/ 0 h 174609"/>
                <a:gd name="connsiteX2" fmla="*/ 2117 w 100532"/>
                <a:gd name="connsiteY2" fmla="*/ 2116 h 174609"/>
                <a:gd name="connsiteX3" fmla="*/ 0 w 100532"/>
                <a:gd name="connsiteY3" fmla="*/ 6878 h 174609"/>
                <a:gd name="connsiteX4" fmla="*/ 0 w 100532"/>
                <a:gd name="connsiteY4" fmla="*/ 51324 h 174609"/>
                <a:gd name="connsiteX5" fmla="*/ 6349 w 100532"/>
                <a:gd name="connsiteY5" fmla="*/ 57673 h 174609"/>
                <a:gd name="connsiteX6" fmla="*/ 6349 w 100532"/>
                <a:gd name="connsiteY6" fmla="*/ 57673 h 174609"/>
                <a:gd name="connsiteX7" fmla="*/ 12699 w 100532"/>
                <a:gd name="connsiteY7" fmla="*/ 51324 h 174609"/>
                <a:gd name="connsiteX8" fmla="*/ 12699 w 100532"/>
                <a:gd name="connsiteY8" fmla="*/ 13228 h 174609"/>
                <a:gd name="connsiteX9" fmla="*/ 89950 w 100532"/>
                <a:gd name="connsiteY9" fmla="*/ 13228 h 174609"/>
                <a:gd name="connsiteX10" fmla="*/ 89950 w 100532"/>
                <a:gd name="connsiteY10" fmla="*/ 166143 h 174609"/>
                <a:gd name="connsiteX11" fmla="*/ 37568 w 100532"/>
                <a:gd name="connsiteY11" fmla="*/ 166143 h 174609"/>
                <a:gd name="connsiteX12" fmla="*/ 31218 w 100532"/>
                <a:gd name="connsiteY12" fmla="*/ 172492 h 174609"/>
                <a:gd name="connsiteX13" fmla="*/ 37568 w 100532"/>
                <a:gd name="connsiteY13" fmla="*/ 178841 h 174609"/>
                <a:gd name="connsiteX14" fmla="*/ 96300 w 100532"/>
                <a:gd name="connsiteY14" fmla="*/ 178841 h 174609"/>
                <a:gd name="connsiteX15" fmla="*/ 102649 w 100532"/>
                <a:gd name="connsiteY15" fmla="*/ 172492 h 174609"/>
                <a:gd name="connsiteX16" fmla="*/ 102649 w 100532"/>
                <a:gd name="connsiteY16" fmla="*/ 6878 h 174609"/>
                <a:gd name="connsiteX17" fmla="*/ 97358 w 100532"/>
                <a:gd name="connsiteY17" fmla="*/ 0 h 17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32" h="174609">
                  <a:moveTo>
                    <a:pt x="97358" y="0"/>
                  </a:moveTo>
                  <a:lnTo>
                    <a:pt x="6878" y="0"/>
                  </a:lnTo>
                  <a:cubicBezTo>
                    <a:pt x="5291" y="0"/>
                    <a:pt x="3704" y="528"/>
                    <a:pt x="2117" y="2116"/>
                  </a:cubicBezTo>
                  <a:cubicBezTo>
                    <a:pt x="1058" y="3174"/>
                    <a:pt x="0" y="4762"/>
                    <a:pt x="0" y="6878"/>
                  </a:cubicBezTo>
                  <a:lnTo>
                    <a:pt x="0" y="51324"/>
                  </a:lnTo>
                  <a:cubicBezTo>
                    <a:pt x="0" y="55028"/>
                    <a:pt x="2646" y="57673"/>
                    <a:pt x="6349" y="57673"/>
                  </a:cubicBezTo>
                  <a:lnTo>
                    <a:pt x="6349" y="57673"/>
                  </a:lnTo>
                  <a:cubicBezTo>
                    <a:pt x="10053" y="57673"/>
                    <a:pt x="12699" y="54498"/>
                    <a:pt x="12699" y="51324"/>
                  </a:cubicBezTo>
                  <a:lnTo>
                    <a:pt x="12699" y="13228"/>
                  </a:lnTo>
                  <a:lnTo>
                    <a:pt x="89950" y="13228"/>
                  </a:lnTo>
                  <a:lnTo>
                    <a:pt x="89950" y="166143"/>
                  </a:lnTo>
                  <a:lnTo>
                    <a:pt x="37568" y="166143"/>
                  </a:lnTo>
                  <a:cubicBezTo>
                    <a:pt x="33864" y="166143"/>
                    <a:pt x="31218" y="168788"/>
                    <a:pt x="31218" y="172492"/>
                  </a:cubicBezTo>
                  <a:cubicBezTo>
                    <a:pt x="31218" y="176196"/>
                    <a:pt x="33864" y="178841"/>
                    <a:pt x="37568" y="178841"/>
                  </a:cubicBezTo>
                  <a:lnTo>
                    <a:pt x="96300" y="178841"/>
                  </a:lnTo>
                  <a:cubicBezTo>
                    <a:pt x="100004" y="178841"/>
                    <a:pt x="102649" y="176196"/>
                    <a:pt x="102649" y="172492"/>
                  </a:cubicBezTo>
                  <a:lnTo>
                    <a:pt x="102649" y="6878"/>
                  </a:lnTo>
                  <a:cubicBezTo>
                    <a:pt x="103708" y="3174"/>
                    <a:pt x="101062" y="0"/>
                    <a:pt x="97358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47" name="Forma libre 457">
              <a:extLst>
                <a:ext uri="{FF2B5EF4-FFF2-40B4-BE49-F238E27FC236}">
                  <a16:creationId xmlns:a16="http://schemas.microsoft.com/office/drawing/2014/main" id="{409D614F-C71B-7D95-5B3C-E4698601E244}"/>
                </a:ext>
              </a:extLst>
            </p:cNvPr>
            <p:cNvSpPr/>
            <p:nvPr/>
          </p:nvSpPr>
          <p:spPr>
            <a:xfrm>
              <a:off x="3078078" y="11815411"/>
              <a:ext cx="58203" cy="58203"/>
            </a:xfrm>
            <a:custGeom>
              <a:avLst/>
              <a:gdLst>
                <a:gd name="connsiteX0" fmla="*/ 36603 w 58203"/>
                <a:gd name="connsiteY0" fmla="*/ 47437 h 58203"/>
                <a:gd name="connsiteX1" fmla="*/ 12263 w 58203"/>
                <a:gd name="connsiteY1" fmla="*/ 38971 h 58203"/>
                <a:gd name="connsiteX2" fmla="*/ 3798 w 58203"/>
                <a:gd name="connsiteY2" fmla="*/ 35797 h 58203"/>
                <a:gd name="connsiteX3" fmla="*/ 623 w 58203"/>
                <a:gd name="connsiteY3" fmla="*/ 44262 h 58203"/>
                <a:gd name="connsiteX4" fmla="*/ 28666 w 58203"/>
                <a:gd name="connsiteY4" fmla="*/ 62253 h 58203"/>
                <a:gd name="connsiteX5" fmla="*/ 41894 w 58203"/>
                <a:gd name="connsiteY5" fmla="*/ 59077 h 58203"/>
                <a:gd name="connsiteX6" fmla="*/ 56710 w 58203"/>
                <a:gd name="connsiteY6" fmla="*/ 17806 h 58203"/>
                <a:gd name="connsiteX7" fmla="*/ 15438 w 58203"/>
                <a:gd name="connsiteY7" fmla="*/ 2992 h 58203"/>
                <a:gd name="connsiteX8" fmla="*/ 12263 w 58203"/>
                <a:gd name="connsiteY8" fmla="*/ 11457 h 58203"/>
                <a:gd name="connsiteX9" fmla="*/ 20729 w 58203"/>
                <a:gd name="connsiteY9" fmla="*/ 14632 h 58203"/>
                <a:gd name="connsiteX10" fmla="*/ 45069 w 58203"/>
                <a:gd name="connsiteY10" fmla="*/ 23097 h 58203"/>
                <a:gd name="connsiteX11" fmla="*/ 36603 w 58203"/>
                <a:gd name="connsiteY11" fmla="*/ 47437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03" h="58203">
                  <a:moveTo>
                    <a:pt x="36603" y="47437"/>
                  </a:moveTo>
                  <a:cubicBezTo>
                    <a:pt x="27608" y="51670"/>
                    <a:pt x="17026" y="47967"/>
                    <a:pt x="12263" y="38971"/>
                  </a:cubicBezTo>
                  <a:cubicBezTo>
                    <a:pt x="10676" y="35797"/>
                    <a:pt x="6972" y="34209"/>
                    <a:pt x="3798" y="35797"/>
                  </a:cubicBezTo>
                  <a:cubicBezTo>
                    <a:pt x="623" y="37384"/>
                    <a:pt x="-965" y="41088"/>
                    <a:pt x="623" y="44262"/>
                  </a:cubicBezTo>
                  <a:cubicBezTo>
                    <a:pt x="5914" y="55374"/>
                    <a:pt x="17026" y="62253"/>
                    <a:pt x="28666" y="62253"/>
                  </a:cubicBezTo>
                  <a:cubicBezTo>
                    <a:pt x="32899" y="62253"/>
                    <a:pt x="37661" y="61195"/>
                    <a:pt x="41894" y="59077"/>
                  </a:cubicBezTo>
                  <a:cubicBezTo>
                    <a:pt x="57238" y="51670"/>
                    <a:pt x="64117" y="33151"/>
                    <a:pt x="56710" y="17806"/>
                  </a:cubicBezTo>
                  <a:cubicBezTo>
                    <a:pt x="49302" y="2462"/>
                    <a:pt x="30783" y="-4417"/>
                    <a:pt x="15438" y="2992"/>
                  </a:cubicBezTo>
                  <a:cubicBezTo>
                    <a:pt x="12263" y="4578"/>
                    <a:pt x="10676" y="8283"/>
                    <a:pt x="12263" y="11457"/>
                  </a:cubicBezTo>
                  <a:cubicBezTo>
                    <a:pt x="13851" y="14632"/>
                    <a:pt x="17555" y="16220"/>
                    <a:pt x="20729" y="14632"/>
                  </a:cubicBezTo>
                  <a:cubicBezTo>
                    <a:pt x="29724" y="10399"/>
                    <a:pt x="40307" y="14102"/>
                    <a:pt x="45069" y="23097"/>
                  </a:cubicBezTo>
                  <a:cubicBezTo>
                    <a:pt x="49831" y="32622"/>
                    <a:pt x="45598" y="43204"/>
                    <a:pt x="36603" y="4743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48" name="Forma libre 458">
              <a:extLst>
                <a:ext uri="{FF2B5EF4-FFF2-40B4-BE49-F238E27FC236}">
                  <a16:creationId xmlns:a16="http://schemas.microsoft.com/office/drawing/2014/main" id="{60814A59-6918-B21D-88CF-43D3D24A573C}"/>
                </a:ext>
              </a:extLst>
            </p:cNvPr>
            <p:cNvSpPr/>
            <p:nvPr/>
          </p:nvSpPr>
          <p:spPr>
            <a:xfrm>
              <a:off x="3106686" y="11875547"/>
              <a:ext cx="31747" cy="31747"/>
            </a:xfrm>
            <a:custGeom>
              <a:avLst/>
              <a:gdLst>
                <a:gd name="connsiteX0" fmla="*/ 6407 w 31747"/>
                <a:gd name="connsiteY0" fmla="*/ 35452 h 31747"/>
                <a:gd name="connsiteX1" fmla="*/ 19635 w 31747"/>
                <a:gd name="connsiteY1" fmla="*/ 35452 h 31747"/>
                <a:gd name="connsiteX2" fmla="*/ 25456 w 31747"/>
                <a:gd name="connsiteY2" fmla="*/ 31747 h 31747"/>
                <a:gd name="connsiteX3" fmla="*/ 31276 w 31747"/>
                <a:gd name="connsiteY3" fmla="*/ 19578 h 31747"/>
                <a:gd name="connsiteX4" fmla="*/ 31805 w 31747"/>
                <a:gd name="connsiteY4" fmla="*/ 16933 h 31747"/>
                <a:gd name="connsiteX5" fmla="*/ 31805 w 31747"/>
                <a:gd name="connsiteY5" fmla="*/ 6350 h 31747"/>
                <a:gd name="connsiteX6" fmla="*/ 25456 w 31747"/>
                <a:gd name="connsiteY6" fmla="*/ 0 h 31747"/>
                <a:gd name="connsiteX7" fmla="*/ 19106 w 31747"/>
                <a:gd name="connsiteY7" fmla="*/ 6350 h 31747"/>
                <a:gd name="connsiteX8" fmla="*/ 19106 w 31747"/>
                <a:gd name="connsiteY8" fmla="*/ 15345 h 31747"/>
                <a:gd name="connsiteX9" fmla="*/ 15402 w 31747"/>
                <a:gd name="connsiteY9" fmla="*/ 22224 h 31747"/>
                <a:gd name="connsiteX10" fmla="*/ 6407 w 31747"/>
                <a:gd name="connsiteY10" fmla="*/ 22224 h 31747"/>
                <a:gd name="connsiteX11" fmla="*/ 58 w 31747"/>
                <a:gd name="connsiteY11" fmla="*/ 28573 h 31747"/>
                <a:gd name="connsiteX12" fmla="*/ 6407 w 31747"/>
                <a:gd name="connsiteY12" fmla="*/ 35452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47" h="31747">
                  <a:moveTo>
                    <a:pt x="6407" y="35452"/>
                  </a:moveTo>
                  <a:lnTo>
                    <a:pt x="19635" y="35452"/>
                  </a:lnTo>
                  <a:cubicBezTo>
                    <a:pt x="22281" y="35452"/>
                    <a:pt x="24398" y="33864"/>
                    <a:pt x="25456" y="31747"/>
                  </a:cubicBezTo>
                  <a:lnTo>
                    <a:pt x="31276" y="19578"/>
                  </a:lnTo>
                  <a:cubicBezTo>
                    <a:pt x="31805" y="18519"/>
                    <a:pt x="31805" y="17461"/>
                    <a:pt x="31805" y="16933"/>
                  </a:cubicBezTo>
                  <a:lnTo>
                    <a:pt x="31805" y="6350"/>
                  </a:lnTo>
                  <a:cubicBezTo>
                    <a:pt x="31805" y="2646"/>
                    <a:pt x="29159" y="0"/>
                    <a:pt x="25456" y="0"/>
                  </a:cubicBezTo>
                  <a:cubicBezTo>
                    <a:pt x="21752" y="0"/>
                    <a:pt x="19106" y="2646"/>
                    <a:pt x="19106" y="6350"/>
                  </a:cubicBezTo>
                  <a:lnTo>
                    <a:pt x="19106" y="15345"/>
                  </a:lnTo>
                  <a:lnTo>
                    <a:pt x="15402" y="22224"/>
                  </a:lnTo>
                  <a:lnTo>
                    <a:pt x="6407" y="22224"/>
                  </a:lnTo>
                  <a:cubicBezTo>
                    <a:pt x="2703" y="22224"/>
                    <a:pt x="58" y="24870"/>
                    <a:pt x="58" y="28573"/>
                  </a:cubicBezTo>
                  <a:cubicBezTo>
                    <a:pt x="-471" y="32277"/>
                    <a:pt x="2703" y="35452"/>
                    <a:pt x="6407" y="35452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49" name="Forma libre 459">
              <a:extLst>
                <a:ext uri="{FF2B5EF4-FFF2-40B4-BE49-F238E27FC236}">
                  <a16:creationId xmlns:a16="http://schemas.microsoft.com/office/drawing/2014/main" id="{3F385B5E-CEE4-8302-B3F3-DA854799DB08}"/>
                </a:ext>
              </a:extLst>
            </p:cNvPr>
            <p:cNvSpPr/>
            <p:nvPr/>
          </p:nvSpPr>
          <p:spPr>
            <a:xfrm>
              <a:off x="3076584" y="11782423"/>
              <a:ext cx="58203" cy="31747"/>
            </a:xfrm>
            <a:custGeom>
              <a:avLst/>
              <a:gdLst>
                <a:gd name="connsiteX0" fmla="*/ 61907 w 58203"/>
                <a:gd name="connsiteY0" fmla="*/ 19048 h 31747"/>
                <a:gd name="connsiteX1" fmla="*/ 60849 w 58203"/>
                <a:gd name="connsiteY1" fmla="*/ 15344 h 31747"/>
                <a:gd name="connsiteX2" fmla="*/ 53441 w 58203"/>
                <a:gd name="connsiteY2" fmla="*/ 3174 h 31747"/>
                <a:gd name="connsiteX3" fmla="*/ 48150 w 58203"/>
                <a:gd name="connsiteY3" fmla="*/ 0 h 31747"/>
                <a:gd name="connsiteX4" fmla="*/ 12170 w 58203"/>
                <a:gd name="connsiteY4" fmla="*/ 0 h 31747"/>
                <a:gd name="connsiteX5" fmla="*/ 6349 w 58203"/>
                <a:gd name="connsiteY5" fmla="*/ 3704 h 31747"/>
                <a:gd name="connsiteX6" fmla="*/ 529 w 58203"/>
                <a:gd name="connsiteY6" fmla="*/ 15874 h 31747"/>
                <a:gd name="connsiteX7" fmla="*/ 0 w 58203"/>
                <a:gd name="connsiteY7" fmla="*/ 18519 h 31747"/>
                <a:gd name="connsiteX8" fmla="*/ 0 w 58203"/>
                <a:gd name="connsiteY8" fmla="*/ 29102 h 31747"/>
                <a:gd name="connsiteX9" fmla="*/ 6349 w 58203"/>
                <a:gd name="connsiteY9" fmla="*/ 35451 h 31747"/>
                <a:gd name="connsiteX10" fmla="*/ 12699 w 58203"/>
                <a:gd name="connsiteY10" fmla="*/ 29102 h 31747"/>
                <a:gd name="connsiteX11" fmla="*/ 12699 w 58203"/>
                <a:gd name="connsiteY11" fmla="*/ 20107 h 31747"/>
                <a:gd name="connsiteX12" fmla="*/ 16403 w 58203"/>
                <a:gd name="connsiteY12" fmla="*/ 13228 h 31747"/>
                <a:gd name="connsiteX13" fmla="*/ 44975 w 58203"/>
                <a:gd name="connsiteY13" fmla="*/ 13228 h 31747"/>
                <a:gd name="connsiteX14" fmla="*/ 49737 w 58203"/>
                <a:gd name="connsiteY14" fmla="*/ 20635 h 31747"/>
                <a:gd name="connsiteX15" fmla="*/ 49737 w 58203"/>
                <a:gd name="connsiteY15" fmla="*/ 29102 h 31747"/>
                <a:gd name="connsiteX16" fmla="*/ 56086 w 58203"/>
                <a:gd name="connsiteY16" fmla="*/ 35451 h 31747"/>
                <a:gd name="connsiteX17" fmla="*/ 62436 w 58203"/>
                <a:gd name="connsiteY17" fmla="*/ 29102 h 31747"/>
                <a:gd name="connsiteX18" fmla="*/ 62436 w 58203"/>
                <a:gd name="connsiteY18" fmla="*/ 1904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203" h="31747">
                  <a:moveTo>
                    <a:pt x="61907" y="19048"/>
                  </a:moveTo>
                  <a:cubicBezTo>
                    <a:pt x="61907" y="17990"/>
                    <a:pt x="61378" y="16402"/>
                    <a:pt x="60849" y="15344"/>
                  </a:cubicBezTo>
                  <a:lnTo>
                    <a:pt x="53441" y="3174"/>
                  </a:lnTo>
                  <a:cubicBezTo>
                    <a:pt x="52383" y="1058"/>
                    <a:pt x="50266" y="0"/>
                    <a:pt x="48150" y="0"/>
                  </a:cubicBezTo>
                  <a:lnTo>
                    <a:pt x="12170" y="0"/>
                  </a:lnTo>
                  <a:cubicBezTo>
                    <a:pt x="9524" y="0"/>
                    <a:pt x="7407" y="1588"/>
                    <a:pt x="6349" y="3704"/>
                  </a:cubicBezTo>
                  <a:lnTo>
                    <a:pt x="529" y="15874"/>
                  </a:lnTo>
                  <a:cubicBezTo>
                    <a:pt x="0" y="16932"/>
                    <a:pt x="0" y="17990"/>
                    <a:pt x="0" y="18519"/>
                  </a:cubicBezTo>
                  <a:lnTo>
                    <a:pt x="0" y="29102"/>
                  </a:lnTo>
                  <a:cubicBezTo>
                    <a:pt x="0" y="32805"/>
                    <a:pt x="2646" y="35451"/>
                    <a:pt x="6349" y="35451"/>
                  </a:cubicBezTo>
                  <a:cubicBezTo>
                    <a:pt x="10053" y="35451"/>
                    <a:pt x="12699" y="32805"/>
                    <a:pt x="12699" y="29102"/>
                  </a:cubicBezTo>
                  <a:lnTo>
                    <a:pt x="12699" y="20107"/>
                  </a:lnTo>
                  <a:lnTo>
                    <a:pt x="16403" y="13228"/>
                  </a:lnTo>
                  <a:lnTo>
                    <a:pt x="44975" y="13228"/>
                  </a:lnTo>
                  <a:lnTo>
                    <a:pt x="49737" y="20635"/>
                  </a:lnTo>
                  <a:lnTo>
                    <a:pt x="49737" y="29102"/>
                  </a:lnTo>
                  <a:cubicBezTo>
                    <a:pt x="49737" y="32805"/>
                    <a:pt x="52383" y="35451"/>
                    <a:pt x="56086" y="35451"/>
                  </a:cubicBezTo>
                  <a:cubicBezTo>
                    <a:pt x="59790" y="35451"/>
                    <a:pt x="62436" y="32805"/>
                    <a:pt x="62436" y="29102"/>
                  </a:cubicBezTo>
                  <a:lnTo>
                    <a:pt x="62436" y="1904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50" name="Forma libre 460">
              <a:extLst>
                <a:ext uri="{FF2B5EF4-FFF2-40B4-BE49-F238E27FC236}">
                  <a16:creationId xmlns:a16="http://schemas.microsoft.com/office/drawing/2014/main" id="{C56A330F-6B8A-E1EF-98B3-37E370670FD1}"/>
                </a:ext>
              </a:extLst>
            </p:cNvPr>
            <p:cNvSpPr/>
            <p:nvPr/>
          </p:nvSpPr>
          <p:spPr>
            <a:xfrm>
              <a:off x="3024201" y="11819454"/>
              <a:ext cx="74077" cy="158736"/>
            </a:xfrm>
            <a:custGeom>
              <a:avLst/>
              <a:gdLst>
                <a:gd name="connsiteX0" fmla="*/ 52912 w 74076"/>
                <a:gd name="connsiteY0" fmla="*/ 124349 h 158735"/>
                <a:gd name="connsiteX1" fmla="*/ 48679 w 74076"/>
                <a:gd name="connsiteY1" fmla="*/ 123820 h 158735"/>
                <a:gd name="connsiteX2" fmla="*/ 51854 w 74076"/>
                <a:gd name="connsiteY2" fmla="*/ 111650 h 158735"/>
                <a:gd name="connsiteX3" fmla="*/ 75664 w 74076"/>
                <a:gd name="connsiteY3" fmla="*/ 85723 h 158735"/>
                <a:gd name="connsiteX4" fmla="*/ 75664 w 74076"/>
                <a:gd name="connsiteY4" fmla="*/ 67734 h 158735"/>
                <a:gd name="connsiteX5" fmla="*/ 57145 w 74076"/>
                <a:gd name="connsiteY5" fmla="*/ 66675 h 158735"/>
                <a:gd name="connsiteX6" fmla="*/ 46033 w 74076"/>
                <a:gd name="connsiteY6" fmla="*/ 75671 h 158735"/>
                <a:gd name="connsiteX7" fmla="*/ 43917 w 74076"/>
                <a:gd name="connsiteY7" fmla="*/ 71438 h 158735"/>
                <a:gd name="connsiteX8" fmla="*/ 44446 w 74076"/>
                <a:gd name="connsiteY8" fmla="*/ 46040 h 158735"/>
                <a:gd name="connsiteX9" fmla="*/ 61378 w 74076"/>
                <a:gd name="connsiteY9" fmla="*/ 22229 h 158735"/>
                <a:gd name="connsiteX10" fmla="*/ 58732 w 74076"/>
                <a:gd name="connsiteY10" fmla="*/ 3710 h 158735"/>
                <a:gd name="connsiteX11" fmla="*/ 57145 w 74076"/>
                <a:gd name="connsiteY11" fmla="*/ 2652 h 158735"/>
                <a:gd name="connsiteX12" fmla="*/ 39155 w 74076"/>
                <a:gd name="connsiteY12" fmla="*/ 4240 h 158735"/>
                <a:gd name="connsiteX13" fmla="*/ 11641 w 74076"/>
                <a:gd name="connsiteY13" fmla="*/ 35987 h 158735"/>
                <a:gd name="connsiteX14" fmla="*/ 8466 w 74076"/>
                <a:gd name="connsiteY14" fmla="*/ 43924 h 158735"/>
                <a:gd name="connsiteX15" fmla="*/ 4233 w 74076"/>
                <a:gd name="connsiteY15" fmla="*/ 109534 h 158735"/>
                <a:gd name="connsiteX16" fmla="*/ 5820 w 74076"/>
                <a:gd name="connsiteY16" fmla="*/ 116413 h 158735"/>
                <a:gd name="connsiteX17" fmla="*/ 6349 w 74076"/>
                <a:gd name="connsiteY17" fmla="*/ 118000 h 158735"/>
                <a:gd name="connsiteX18" fmla="*/ 2117 w 74076"/>
                <a:gd name="connsiteY18" fmla="*/ 119587 h 158735"/>
                <a:gd name="connsiteX19" fmla="*/ 0 w 74076"/>
                <a:gd name="connsiteY19" fmla="*/ 124349 h 158735"/>
                <a:gd name="connsiteX20" fmla="*/ 0 w 74076"/>
                <a:gd name="connsiteY20" fmla="*/ 155567 h 158735"/>
                <a:gd name="connsiteX21" fmla="*/ 6349 w 74076"/>
                <a:gd name="connsiteY21" fmla="*/ 161916 h 158735"/>
                <a:gd name="connsiteX22" fmla="*/ 52383 w 74076"/>
                <a:gd name="connsiteY22" fmla="*/ 161916 h 158735"/>
                <a:gd name="connsiteX23" fmla="*/ 58732 w 74076"/>
                <a:gd name="connsiteY23" fmla="*/ 155567 h 158735"/>
                <a:gd name="connsiteX24" fmla="*/ 58732 w 74076"/>
                <a:gd name="connsiteY24" fmla="*/ 132286 h 158735"/>
                <a:gd name="connsiteX25" fmla="*/ 52912 w 74076"/>
                <a:gd name="connsiteY25" fmla="*/ 124349 h 158735"/>
                <a:gd name="connsiteX26" fmla="*/ 21165 w 74076"/>
                <a:gd name="connsiteY26" fmla="*/ 43924 h 158735"/>
                <a:gd name="connsiteX27" fmla="*/ 49208 w 74076"/>
                <a:gd name="connsiteY27" fmla="*/ 12176 h 158735"/>
                <a:gd name="connsiteX28" fmla="*/ 50795 w 74076"/>
                <a:gd name="connsiteY28" fmla="*/ 14292 h 158735"/>
                <a:gd name="connsiteX29" fmla="*/ 33864 w 74076"/>
                <a:gd name="connsiteY29" fmla="*/ 38103 h 158735"/>
                <a:gd name="connsiteX30" fmla="*/ 31218 w 74076"/>
                <a:gd name="connsiteY30" fmla="*/ 45510 h 158735"/>
                <a:gd name="connsiteX31" fmla="*/ 30689 w 74076"/>
                <a:gd name="connsiteY31" fmla="*/ 70380 h 158735"/>
                <a:gd name="connsiteX32" fmla="*/ 32276 w 74076"/>
                <a:gd name="connsiteY32" fmla="*/ 76729 h 158735"/>
                <a:gd name="connsiteX33" fmla="*/ 34393 w 74076"/>
                <a:gd name="connsiteY33" fmla="*/ 80432 h 158735"/>
                <a:gd name="connsiteX34" fmla="*/ 43388 w 74076"/>
                <a:gd name="connsiteY34" fmla="*/ 87311 h 158735"/>
                <a:gd name="connsiteX35" fmla="*/ 54499 w 74076"/>
                <a:gd name="connsiteY35" fmla="*/ 84665 h 158735"/>
                <a:gd name="connsiteX36" fmla="*/ 65611 w 74076"/>
                <a:gd name="connsiteY36" fmla="*/ 76729 h 158735"/>
                <a:gd name="connsiteX37" fmla="*/ 40742 w 74076"/>
                <a:gd name="connsiteY37" fmla="*/ 103713 h 158735"/>
                <a:gd name="connsiteX38" fmla="*/ 39155 w 74076"/>
                <a:gd name="connsiteY38" fmla="*/ 106359 h 158735"/>
                <a:gd name="connsiteX39" fmla="*/ 34922 w 74076"/>
                <a:gd name="connsiteY39" fmla="*/ 121174 h 158735"/>
                <a:gd name="connsiteX40" fmla="*/ 20106 w 74076"/>
                <a:gd name="connsiteY40" fmla="*/ 118529 h 158735"/>
                <a:gd name="connsiteX41" fmla="*/ 15345 w 74076"/>
                <a:gd name="connsiteY41" fmla="*/ 109004 h 158735"/>
                <a:gd name="connsiteX42" fmla="*/ 21165 w 74076"/>
                <a:gd name="connsiteY42" fmla="*/ 43924 h 158735"/>
                <a:gd name="connsiteX43" fmla="*/ 45504 w 74076"/>
                <a:gd name="connsiteY43" fmla="*/ 147630 h 158735"/>
                <a:gd name="connsiteX44" fmla="*/ 12170 w 74076"/>
                <a:gd name="connsiteY44" fmla="*/ 147630 h 158735"/>
                <a:gd name="connsiteX45" fmla="*/ 12170 w 74076"/>
                <a:gd name="connsiteY45" fmla="*/ 130699 h 158735"/>
                <a:gd name="connsiteX46" fmla="*/ 45504 w 74076"/>
                <a:gd name="connsiteY46" fmla="*/ 135990 h 158735"/>
                <a:gd name="connsiteX47" fmla="*/ 45504 w 74076"/>
                <a:gd name="connsiteY47" fmla="*/ 147630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4076" h="158735">
                  <a:moveTo>
                    <a:pt x="52912" y="124349"/>
                  </a:moveTo>
                  <a:lnTo>
                    <a:pt x="48679" y="123820"/>
                  </a:lnTo>
                  <a:lnTo>
                    <a:pt x="51854" y="111650"/>
                  </a:lnTo>
                  <a:lnTo>
                    <a:pt x="75664" y="85723"/>
                  </a:lnTo>
                  <a:cubicBezTo>
                    <a:pt x="80426" y="80432"/>
                    <a:pt x="80426" y="72495"/>
                    <a:pt x="75664" y="67734"/>
                  </a:cubicBezTo>
                  <a:cubicBezTo>
                    <a:pt x="70902" y="62443"/>
                    <a:pt x="62436" y="61913"/>
                    <a:pt x="57145" y="66675"/>
                  </a:cubicBezTo>
                  <a:lnTo>
                    <a:pt x="46033" y="75671"/>
                  </a:lnTo>
                  <a:lnTo>
                    <a:pt x="43917" y="71438"/>
                  </a:lnTo>
                  <a:lnTo>
                    <a:pt x="44446" y="46040"/>
                  </a:lnTo>
                  <a:lnTo>
                    <a:pt x="61378" y="22229"/>
                  </a:lnTo>
                  <a:cubicBezTo>
                    <a:pt x="65611" y="16408"/>
                    <a:pt x="64023" y="7943"/>
                    <a:pt x="58732" y="3710"/>
                  </a:cubicBezTo>
                  <a:lnTo>
                    <a:pt x="57145" y="2652"/>
                  </a:lnTo>
                  <a:cubicBezTo>
                    <a:pt x="51854" y="-1581"/>
                    <a:pt x="44446" y="-523"/>
                    <a:pt x="39155" y="4240"/>
                  </a:cubicBezTo>
                  <a:lnTo>
                    <a:pt x="11641" y="35987"/>
                  </a:lnTo>
                  <a:cubicBezTo>
                    <a:pt x="9524" y="38103"/>
                    <a:pt x="8466" y="40748"/>
                    <a:pt x="8466" y="43924"/>
                  </a:cubicBezTo>
                  <a:lnTo>
                    <a:pt x="4233" y="109534"/>
                  </a:lnTo>
                  <a:cubicBezTo>
                    <a:pt x="4233" y="111650"/>
                    <a:pt x="4762" y="114295"/>
                    <a:pt x="5820" y="116413"/>
                  </a:cubicBezTo>
                  <a:lnTo>
                    <a:pt x="6349" y="118000"/>
                  </a:lnTo>
                  <a:cubicBezTo>
                    <a:pt x="4762" y="118000"/>
                    <a:pt x="3175" y="118529"/>
                    <a:pt x="2117" y="119587"/>
                  </a:cubicBezTo>
                  <a:cubicBezTo>
                    <a:pt x="529" y="120646"/>
                    <a:pt x="0" y="122762"/>
                    <a:pt x="0" y="124349"/>
                  </a:cubicBezTo>
                  <a:lnTo>
                    <a:pt x="0" y="155567"/>
                  </a:lnTo>
                  <a:cubicBezTo>
                    <a:pt x="0" y="159270"/>
                    <a:pt x="2646" y="161916"/>
                    <a:pt x="6349" y="161916"/>
                  </a:cubicBezTo>
                  <a:lnTo>
                    <a:pt x="52383" y="161916"/>
                  </a:lnTo>
                  <a:cubicBezTo>
                    <a:pt x="56086" y="161916"/>
                    <a:pt x="58732" y="159270"/>
                    <a:pt x="58732" y="155567"/>
                  </a:cubicBezTo>
                  <a:lnTo>
                    <a:pt x="58732" y="132286"/>
                  </a:lnTo>
                  <a:cubicBezTo>
                    <a:pt x="58203" y="127523"/>
                    <a:pt x="56086" y="124878"/>
                    <a:pt x="52912" y="124349"/>
                  </a:cubicBezTo>
                  <a:close/>
                  <a:moveTo>
                    <a:pt x="21165" y="43924"/>
                  </a:moveTo>
                  <a:lnTo>
                    <a:pt x="49208" y="12176"/>
                  </a:lnTo>
                  <a:lnTo>
                    <a:pt x="50795" y="14292"/>
                  </a:lnTo>
                  <a:lnTo>
                    <a:pt x="33864" y="38103"/>
                  </a:lnTo>
                  <a:cubicBezTo>
                    <a:pt x="32276" y="40219"/>
                    <a:pt x="31218" y="42864"/>
                    <a:pt x="31218" y="45510"/>
                  </a:cubicBezTo>
                  <a:lnTo>
                    <a:pt x="30689" y="70380"/>
                  </a:lnTo>
                  <a:cubicBezTo>
                    <a:pt x="30689" y="72495"/>
                    <a:pt x="31218" y="74611"/>
                    <a:pt x="32276" y="76729"/>
                  </a:cubicBezTo>
                  <a:lnTo>
                    <a:pt x="34393" y="80432"/>
                  </a:lnTo>
                  <a:cubicBezTo>
                    <a:pt x="36509" y="84136"/>
                    <a:pt x="39684" y="86781"/>
                    <a:pt x="43388" y="87311"/>
                  </a:cubicBezTo>
                  <a:cubicBezTo>
                    <a:pt x="47621" y="88369"/>
                    <a:pt x="51325" y="87311"/>
                    <a:pt x="54499" y="84665"/>
                  </a:cubicBezTo>
                  <a:lnTo>
                    <a:pt x="65611" y="76729"/>
                  </a:lnTo>
                  <a:lnTo>
                    <a:pt x="40742" y="103713"/>
                  </a:lnTo>
                  <a:cubicBezTo>
                    <a:pt x="40213" y="104243"/>
                    <a:pt x="39684" y="105301"/>
                    <a:pt x="39155" y="106359"/>
                  </a:cubicBezTo>
                  <a:lnTo>
                    <a:pt x="34922" y="121174"/>
                  </a:lnTo>
                  <a:lnTo>
                    <a:pt x="20106" y="118529"/>
                  </a:lnTo>
                  <a:lnTo>
                    <a:pt x="15345" y="109004"/>
                  </a:lnTo>
                  <a:lnTo>
                    <a:pt x="21165" y="43924"/>
                  </a:lnTo>
                  <a:close/>
                  <a:moveTo>
                    <a:pt x="45504" y="147630"/>
                  </a:moveTo>
                  <a:lnTo>
                    <a:pt x="12170" y="147630"/>
                  </a:lnTo>
                  <a:lnTo>
                    <a:pt x="12170" y="130699"/>
                  </a:lnTo>
                  <a:lnTo>
                    <a:pt x="45504" y="135990"/>
                  </a:lnTo>
                  <a:lnTo>
                    <a:pt x="45504" y="14763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51" name="Forma libre 461">
              <a:extLst>
                <a:ext uri="{FF2B5EF4-FFF2-40B4-BE49-F238E27FC236}">
                  <a16:creationId xmlns:a16="http://schemas.microsoft.com/office/drawing/2014/main" id="{7220F6C0-145A-5874-4BD5-1A567326DB57}"/>
                </a:ext>
              </a:extLst>
            </p:cNvPr>
            <p:cNvSpPr/>
            <p:nvPr/>
          </p:nvSpPr>
          <p:spPr>
            <a:xfrm>
              <a:off x="3259791" y="11668662"/>
              <a:ext cx="79368" cy="158736"/>
            </a:xfrm>
            <a:custGeom>
              <a:avLst/>
              <a:gdLst>
                <a:gd name="connsiteX0" fmla="*/ 77648 w 79367"/>
                <a:gd name="connsiteY0" fmla="*/ 42330 h 158735"/>
                <a:gd name="connsiteX1" fmla="*/ 79765 w 79367"/>
                <a:gd name="connsiteY1" fmla="*/ 37567 h 158735"/>
                <a:gd name="connsiteX2" fmla="*/ 79765 w 79367"/>
                <a:gd name="connsiteY2" fmla="*/ 6349 h 158735"/>
                <a:gd name="connsiteX3" fmla="*/ 73415 w 79367"/>
                <a:gd name="connsiteY3" fmla="*/ 0 h 158735"/>
                <a:gd name="connsiteX4" fmla="*/ 27382 w 79367"/>
                <a:gd name="connsiteY4" fmla="*/ 0 h 158735"/>
                <a:gd name="connsiteX5" fmla="*/ 21033 w 79367"/>
                <a:gd name="connsiteY5" fmla="*/ 6349 h 158735"/>
                <a:gd name="connsiteX6" fmla="*/ 21033 w 79367"/>
                <a:gd name="connsiteY6" fmla="*/ 29630 h 158735"/>
                <a:gd name="connsiteX7" fmla="*/ 26324 w 79367"/>
                <a:gd name="connsiteY7" fmla="*/ 35980 h 158735"/>
                <a:gd name="connsiteX8" fmla="*/ 30557 w 79367"/>
                <a:gd name="connsiteY8" fmla="*/ 36509 h 158735"/>
                <a:gd name="connsiteX9" fmla="*/ 27382 w 79367"/>
                <a:gd name="connsiteY9" fmla="*/ 48679 h 158735"/>
                <a:gd name="connsiteX10" fmla="*/ 3572 w 79367"/>
                <a:gd name="connsiteY10" fmla="*/ 74605 h 158735"/>
                <a:gd name="connsiteX11" fmla="*/ 3572 w 79367"/>
                <a:gd name="connsiteY11" fmla="*/ 92596 h 158735"/>
                <a:gd name="connsiteX12" fmla="*/ 22091 w 79367"/>
                <a:gd name="connsiteY12" fmla="*/ 93654 h 158735"/>
                <a:gd name="connsiteX13" fmla="*/ 33202 w 79367"/>
                <a:gd name="connsiteY13" fmla="*/ 84659 h 158735"/>
                <a:gd name="connsiteX14" fmla="*/ 35319 w 79367"/>
                <a:gd name="connsiteY14" fmla="*/ 88892 h 158735"/>
                <a:gd name="connsiteX15" fmla="*/ 34789 w 79367"/>
                <a:gd name="connsiteY15" fmla="*/ 114289 h 158735"/>
                <a:gd name="connsiteX16" fmla="*/ 17858 w 79367"/>
                <a:gd name="connsiteY16" fmla="*/ 138099 h 158735"/>
                <a:gd name="connsiteX17" fmla="*/ 21033 w 79367"/>
                <a:gd name="connsiteY17" fmla="*/ 156618 h 158735"/>
                <a:gd name="connsiteX18" fmla="*/ 22620 w 79367"/>
                <a:gd name="connsiteY18" fmla="*/ 157678 h 158735"/>
                <a:gd name="connsiteX19" fmla="*/ 30557 w 79367"/>
                <a:gd name="connsiteY19" fmla="*/ 160323 h 158735"/>
                <a:gd name="connsiteX20" fmla="*/ 40610 w 79367"/>
                <a:gd name="connsiteY20" fmla="*/ 156090 h 158735"/>
                <a:gd name="connsiteX21" fmla="*/ 68124 w 79367"/>
                <a:gd name="connsiteY21" fmla="*/ 124343 h 158735"/>
                <a:gd name="connsiteX22" fmla="*/ 71299 w 79367"/>
                <a:gd name="connsiteY22" fmla="*/ 116406 h 158735"/>
                <a:gd name="connsiteX23" fmla="*/ 75532 w 79367"/>
                <a:gd name="connsiteY23" fmla="*/ 50795 h 158735"/>
                <a:gd name="connsiteX24" fmla="*/ 73944 w 79367"/>
                <a:gd name="connsiteY24" fmla="*/ 43917 h 158735"/>
                <a:gd name="connsiteX25" fmla="*/ 73415 w 79367"/>
                <a:gd name="connsiteY25" fmla="*/ 42330 h 158735"/>
                <a:gd name="connsiteX26" fmla="*/ 73415 w 79367"/>
                <a:gd name="connsiteY26" fmla="*/ 42330 h 158735"/>
                <a:gd name="connsiteX27" fmla="*/ 77648 w 79367"/>
                <a:gd name="connsiteY27" fmla="*/ 42330 h 158735"/>
                <a:gd name="connsiteX28" fmla="*/ 33731 w 79367"/>
                <a:gd name="connsiteY28" fmla="*/ 12698 h 158735"/>
                <a:gd name="connsiteX29" fmla="*/ 67066 w 79367"/>
                <a:gd name="connsiteY29" fmla="*/ 12698 h 158735"/>
                <a:gd name="connsiteX30" fmla="*/ 67066 w 79367"/>
                <a:gd name="connsiteY30" fmla="*/ 29630 h 158735"/>
                <a:gd name="connsiteX31" fmla="*/ 33731 w 79367"/>
                <a:gd name="connsiteY31" fmla="*/ 24339 h 158735"/>
                <a:gd name="connsiteX32" fmla="*/ 33731 w 79367"/>
                <a:gd name="connsiteY32" fmla="*/ 12698 h 158735"/>
                <a:gd name="connsiteX33" fmla="*/ 58071 w 79367"/>
                <a:gd name="connsiteY33" fmla="*/ 116935 h 158735"/>
                <a:gd name="connsiteX34" fmla="*/ 30028 w 79367"/>
                <a:gd name="connsiteY34" fmla="*/ 148153 h 158735"/>
                <a:gd name="connsiteX35" fmla="*/ 28440 w 79367"/>
                <a:gd name="connsiteY35" fmla="*/ 146036 h 158735"/>
                <a:gd name="connsiteX36" fmla="*/ 45372 w 79367"/>
                <a:gd name="connsiteY36" fmla="*/ 122226 h 158735"/>
                <a:gd name="connsiteX37" fmla="*/ 48017 w 79367"/>
                <a:gd name="connsiteY37" fmla="*/ 114819 h 158735"/>
                <a:gd name="connsiteX38" fmla="*/ 48547 w 79367"/>
                <a:gd name="connsiteY38" fmla="*/ 89950 h 158735"/>
                <a:gd name="connsiteX39" fmla="*/ 46959 w 79367"/>
                <a:gd name="connsiteY39" fmla="*/ 83601 h 158735"/>
                <a:gd name="connsiteX40" fmla="*/ 44843 w 79367"/>
                <a:gd name="connsiteY40" fmla="*/ 79896 h 158735"/>
                <a:gd name="connsiteX41" fmla="*/ 35319 w 79367"/>
                <a:gd name="connsiteY41" fmla="*/ 73019 h 158735"/>
                <a:gd name="connsiteX42" fmla="*/ 32673 w 79367"/>
                <a:gd name="connsiteY42" fmla="*/ 72489 h 158735"/>
                <a:gd name="connsiteX43" fmla="*/ 24207 w 79367"/>
                <a:gd name="connsiteY43" fmla="*/ 75664 h 158735"/>
                <a:gd name="connsiteX44" fmla="*/ 13096 w 79367"/>
                <a:gd name="connsiteY44" fmla="*/ 83601 h 158735"/>
                <a:gd name="connsiteX45" fmla="*/ 37964 w 79367"/>
                <a:gd name="connsiteY45" fmla="*/ 56615 h 158735"/>
                <a:gd name="connsiteX46" fmla="*/ 39552 w 79367"/>
                <a:gd name="connsiteY46" fmla="*/ 53970 h 158735"/>
                <a:gd name="connsiteX47" fmla="*/ 43785 w 79367"/>
                <a:gd name="connsiteY47" fmla="*/ 39154 h 158735"/>
                <a:gd name="connsiteX48" fmla="*/ 58600 w 79367"/>
                <a:gd name="connsiteY48" fmla="*/ 41800 h 158735"/>
                <a:gd name="connsiteX49" fmla="*/ 63362 w 79367"/>
                <a:gd name="connsiteY49" fmla="*/ 51324 h 158735"/>
                <a:gd name="connsiteX50" fmla="*/ 58071 w 79367"/>
                <a:gd name="connsiteY50" fmla="*/ 116935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367" h="158735">
                  <a:moveTo>
                    <a:pt x="77648" y="42330"/>
                  </a:moveTo>
                  <a:cubicBezTo>
                    <a:pt x="79236" y="41272"/>
                    <a:pt x="79765" y="39154"/>
                    <a:pt x="79765" y="37567"/>
                  </a:cubicBezTo>
                  <a:lnTo>
                    <a:pt x="79765" y="6349"/>
                  </a:lnTo>
                  <a:cubicBezTo>
                    <a:pt x="79765" y="2646"/>
                    <a:pt x="77119" y="0"/>
                    <a:pt x="73415" y="0"/>
                  </a:cubicBezTo>
                  <a:lnTo>
                    <a:pt x="27382" y="0"/>
                  </a:lnTo>
                  <a:cubicBezTo>
                    <a:pt x="23678" y="0"/>
                    <a:pt x="21033" y="2646"/>
                    <a:pt x="21033" y="6349"/>
                  </a:cubicBezTo>
                  <a:lnTo>
                    <a:pt x="21033" y="29630"/>
                  </a:lnTo>
                  <a:cubicBezTo>
                    <a:pt x="21033" y="32805"/>
                    <a:pt x="23149" y="35451"/>
                    <a:pt x="26324" y="35980"/>
                  </a:cubicBezTo>
                  <a:lnTo>
                    <a:pt x="30557" y="36509"/>
                  </a:lnTo>
                  <a:lnTo>
                    <a:pt x="27382" y="48679"/>
                  </a:lnTo>
                  <a:lnTo>
                    <a:pt x="3572" y="74605"/>
                  </a:lnTo>
                  <a:cubicBezTo>
                    <a:pt x="-1191" y="79896"/>
                    <a:pt x="-1191" y="87833"/>
                    <a:pt x="3572" y="92596"/>
                  </a:cubicBezTo>
                  <a:cubicBezTo>
                    <a:pt x="8334" y="97887"/>
                    <a:pt x="16800" y="98415"/>
                    <a:pt x="22091" y="93654"/>
                  </a:cubicBezTo>
                  <a:lnTo>
                    <a:pt x="33202" y="84659"/>
                  </a:lnTo>
                  <a:lnTo>
                    <a:pt x="35319" y="88892"/>
                  </a:lnTo>
                  <a:lnTo>
                    <a:pt x="34789" y="114289"/>
                  </a:lnTo>
                  <a:lnTo>
                    <a:pt x="17858" y="138099"/>
                  </a:lnTo>
                  <a:cubicBezTo>
                    <a:pt x="13625" y="143920"/>
                    <a:pt x="15212" y="152387"/>
                    <a:pt x="21033" y="156618"/>
                  </a:cubicBezTo>
                  <a:lnTo>
                    <a:pt x="22620" y="157678"/>
                  </a:lnTo>
                  <a:cubicBezTo>
                    <a:pt x="24736" y="159264"/>
                    <a:pt x="27911" y="160323"/>
                    <a:pt x="30557" y="160323"/>
                  </a:cubicBezTo>
                  <a:cubicBezTo>
                    <a:pt x="34260" y="160323"/>
                    <a:pt x="37964" y="158736"/>
                    <a:pt x="40610" y="156090"/>
                  </a:cubicBezTo>
                  <a:lnTo>
                    <a:pt x="68124" y="124343"/>
                  </a:lnTo>
                  <a:cubicBezTo>
                    <a:pt x="70241" y="122226"/>
                    <a:pt x="71299" y="119580"/>
                    <a:pt x="71299" y="116406"/>
                  </a:cubicBezTo>
                  <a:lnTo>
                    <a:pt x="75532" y="50795"/>
                  </a:lnTo>
                  <a:cubicBezTo>
                    <a:pt x="75532" y="48679"/>
                    <a:pt x="75003" y="46033"/>
                    <a:pt x="73944" y="43917"/>
                  </a:cubicBezTo>
                  <a:lnTo>
                    <a:pt x="73415" y="42330"/>
                  </a:lnTo>
                  <a:cubicBezTo>
                    <a:pt x="73415" y="42330"/>
                    <a:pt x="73415" y="42330"/>
                    <a:pt x="73415" y="42330"/>
                  </a:cubicBezTo>
                  <a:cubicBezTo>
                    <a:pt x="75003" y="43917"/>
                    <a:pt x="76590" y="43388"/>
                    <a:pt x="77648" y="42330"/>
                  </a:cubicBezTo>
                  <a:close/>
                  <a:moveTo>
                    <a:pt x="33731" y="12698"/>
                  </a:moveTo>
                  <a:lnTo>
                    <a:pt x="67066" y="12698"/>
                  </a:lnTo>
                  <a:lnTo>
                    <a:pt x="67066" y="29630"/>
                  </a:lnTo>
                  <a:lnTo>
                    <a:pt x="33731" y="24339"/>
                  </a:lnTo>
                  <a:lnTo>
                    <a:pt x="33731" y="12698"/>
                  </a:lnTo>
                  <a:close/>
                  <a:moveTo>
                    <a:pt x="58071" y="116935"/>
                  </a:moveTo>
                  <a:lnTo>
                    <a:pt x="30028" y="148153"/>
                  </a:lnTo>
                  <a:lnTo>
                    <a:pt x="28440" y="146036"/>
                  </a:lnTo>
                  <a:lnTo>
                    <a:pt x="45372" y="122226"/>
                  </a:lnTo>
                  <a:cubicBezTo>
                    <a:pt x="46959" y="120110"/>
                    <a:pt x="48017" y="117464"/>
                    <a:pt x="48017" y="114819"/>
                  </a:cubicBezTo>
                  <a:lnTo>
                    <a:pt x="48547" y="89950"/>
                  </a:lnTo>
                  <a:cubicBezTo>
                    <a:pt x="48547" y="87833"/>
                    <a:pt x="48017" y="85717"/>
                    <a:pt x="46959" y="83601"/>
                  </a:cubicBezTo>
                  <a:lnTo>
                    <a:pt x="44843" y="79896"/>
                  </a:lnTo>
                  <a:cubicBezTo>
                    <a:pt x="42726" y="76193"/>
                    <a:pt x="39552" y="73547"/>
                    <a:pt x="35319" y="73019"/>
                  </a:cubicBezTo>
                  <a:cubicBezTo>
                    <a:pt x="34260" y="73019"/>
                    <a:pt x="33731" y="72489"/>
                    <a:pt x="32673" y="72489"/>
                  </a:cubicBezTo>
                  <a:cubicBezTo>
                    <a:pt x="29498" y="72489"/>
                    <a:pt x="26324" y="73547"/>
                    <a:pt x="24207" y="75664"/>
                  </a:cubicBezTo>
                  <a:lnTo>
                    <a:pt x="13096" y="83601"/>
                  </a:lnTo>
                  <a:lnTo>
                    <a:pt x="37964" y="56615"/>
                  </a:lnTo>
                  <a:cubicBezTo>
                    <a:pt x="38493" y="56086"/>
                    <a:pt x="39023" y="55028"/>
                    <a:pt x="39552" y="53970"/>
                  </a:cubicBezTo>
                  <a:lnTo>
                    <a:pt x="43785" y="39154"/>
                  </a:lnTo>
                  <a:lnTo>
                    <a:pt x="58600" y="41800"/>
                  </a:lnTo>
                  <a:lnTo>
                    <a:pt x="63362" y="51324"/>
                  </a:lnTo>
                  <a:lnTo>
                    <a:pt x="58071" y="11693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52" name="Forma libre 462">
              <a:extLst>
                <a:ext uri="{FF2B5EF4-FFF2-40B4-BE49-F238E27FC236}">
                  <a16:creationId xmlns:a16="http://schemas.microsoft.com/office/drawing/2014/main" id="{9CC1FB3D-98E1-7BDC-D872-2D98832FDF65}"/>
                </a:ext>
              </a:extLst>
            </p:cNvPr>
            <p:cNvSpPr/>
            <p:nvPr/>
          </p:nvSpPr>
          <p:spPr>
            <a:xfrm>
              <a:off x="3175529" y="11713637"/>
              <a:ext cx="116406" cy="158736"/>
            </a:xfrm>
            <a:custGeom>
              <a:avLst/>
              <a:gdLst>
                <a:gd name="connsiteX0" fmla="*/ 111644 w 116406"/>
                <a:gd name="connsiteY0" fmla="*/ 120110 h 158735"/>
                <a:gd name="connsiteX1" fmla="*/ 105295 w 116406"/>
                <a:gd name="connsiteY1" fmla="*/ 126459 h 158735"/>
                <a:gd name="connsiteX2" fmla="*/ 105295 w 116406"/>
                <a:gd name="connsiteY2" fmla="*/ 150269 h 158735"/>
                <a:gd name="connsiteX3" fmla="*/ 65611 w 116406"/>
                <a:gd name="connsiteY3" fmla="*/ 150269 h 158735"/>
                <a:gd name="connsiteX4" fmla="*/ 65611 w 116406"/>
                <a:gd name="connsiteY4" fmla="*/ 95241 h 158735"/>
                <a:gd name="connsiteX5" fmla="*/ 79897 w 116406"/>
                <a:gd name="connsiteY5" fmla="*/ 101061 h 158735"/>
                <a:gd name="connsiteX6" fmla="*/ 95771 w 116406"/>
                <a:gd name="connsiteY6" fmla="*/ 94183 h 158735"/>
                <a:gd name="connsiteX7" fmla="*/ 94712 w 116406"/>
                <a:gd name="connsiteY7" fmla="*/ 63494 h 158735"/>
                <a:gd name="connsiteX8" fmla="*/ 79368 w 116406"/>
                <a:gd name="connsiteY8" fmla="*/ 57673 h 158735"/>
                <a:gd name="connsiteX9" fmla="*/ 65611 w 116406"/>
                <a:gd name="connsiteY9" fmla="*/ 63494 h 158735"/>
                <a:gd name="connsiteX10" fmla="*/ 65611 w 116406"/>
                <a:gd name="connsiteY10" fmla="*/ 12698 h 158735"/>
                <a:gd name="connsiteX11" fmla="*/ 96829 w 116406"/>
                <a:gd name="connsiteY11" fmla="*/ 12698 h 158735"/>
                <a:gd name="connsiteX12" fmla="*/ 103178 w 116406"/>
                <a:gd name="connsiteY12" fmla="*/ 6349 h 158735"/>
                <a:gd name="connsiteX13" fmla="*/ 96829 w 116406"/>
                <a:gd name="connsiteY13" fmla="*/ 0 h 158735"/>
                <a:gd name="connsiteX14" fmla="*/ 59261 w 116406"/>
                <a:gd name="connsiteY14" fmla="*/ 0 h 158735"/>
                <a:gd name="connsiteX15" fmla="*/ 6349 w 116406"/>
                <a:gd name="connsiteY15" fmla="*/ 0 h 158735"/>
                <a:gd name="connsiteX16" fmla="*/ 0 w 116406"/>
                <a:gd name="connsiteY16" fmla="*/ 6349 h 158735"/>
                <a:gd name="connsiteX17" fmla="*/ 0 w 116406"/>
                <a:gd name="connsiteY17" fmla="*/ 157148 h 158735"/>
                <a:gd name="connsiteX18" fmla="*/ 6349 w 116406"/>
                <a:gd name="connsiteY18" fmla="*/ 163497 h 158735"/>
                <a:gd name="connsiteX19" fmla="*/ 111644 w 116406"/>
                <a:gd name="connsiteY19" fmla="*/ 163497 h 158735"/>
                <a:gd name="connsiteX20" fmla="*/ 117994 w 116406"/>
                <a:gd name="connsiteY20" fmla="*/ 157148 h 158735"/>
                <a:gd name="connsiteX21" fmla="*/ 117994 w 116406"/>
                <a:gd name="connsiteY21" fmla="*/ 126989 h 158735"/>
                <a:gd name="connsiteX22" fmla="*/ 111644 w 116406"/>
                <a:gd name="connsiteY22" fmla="*/ 120110 h 158735"/>
                <a:gd name="connsiteX23" fmla="*/ 73548 w 116406"/>
                <a:gd name="connsiteY23" fmla="*/ 73547 h 158735"/>
                <a:gd name="connsiteX24" fmla="*/ 79368 w 116406"/>
                <a:gd name="connsiteY24" fmla="*/ 70901 h 158735"/>
                <a:gd name="connsiteX25" fmla="*/ 85717 w 116406"/>
                <a:gd name="connsiteY25" fmla="*/ 73019 h 158735"/>
                <a:gd name="connsiteX26" fmla="*/ 86247 w 116406"/>
                <a:gd name="connsiteY26" fmla="*/ 85187 h 158735"/>
                <a:gd name="connsiteX27" fmla="*/ 74077 w 116406"/>
                <a:gd name="connsiteY27" fmla="*/ 85717 h 158735"/>
                <a:gd name="connsiteX28" fmla="*/ 67727 w 116406"/>
                <a:gd name="connsiteY28" fmla="*/ 79896 h 158735"/>
                <a:gd name="connsiteX29" fmla="*/ 73548 w 116406"/>
                <a:gd name="connsiteY29" fmla="*/ 73547 h 158735"/>
                <a:gd name="connsiteX30" fmla="*/ 12699 w 116406"/>
                <a:gd name="connsiteY30" fmla="*/ 12170 h 158735"/>
                <a:gd name="connsiteX31" fmla="*/ 52383 w 116406"/>
                <a:gd name="connsiteY31" fmla="*/ 12170 h 158735"/>
                <a:gd name="connsiteX32" fmla="*/ 52383 w 116406"/>
                <a:gd name="connsiteY32" fmla="*/ 62965 h 158735"/>
                <a:gd name="connsiteX33" fmla="*/ 38626 w 116406"/>
                <a:gd name="connsiteY33" fmla="*/ 57145 h 158735"/>
                <a:gd name="connsiteX34" fmla="*/ 23281 w 116406"/>
                <a:gd name="connsiteY34" fmla="*/ 62965 h 158735"/>
                <a:gd name="connsiteX35" fmla="*/ 16403 w 116406"/>
                <a:gd name="connsiteY35" fmla="*/ 77780 h 158735"/>
                <a:gd name="connsiteX36" fmla="*/ 22223 w 116406"/>
                <a:gd name="connsiteY36" fmla="*/ 93124 h 158735"/>
                <a:gd name="connsiteX37" fmla="*/ 37038 w 116406"/>
                <a:gd name="connsiteY37" fmla="*/ 100003 h 158735"/>
                <a:gd name="connsiteX38" fmla="*/ 37568 w 116406"/>
                <a:gd name="connsiteY38" fmla="*/ 100003 h 158735"/>
                <a:gd name="connsiteX39" fmla="*/ 51854 w 116406"/>
                <a:gd name="connsiteY39" fmla="*/ 94183 h 158735"/>
                <a:gd name="connsiteX40" fmla="*/ 51854 w 116406"/>
                <a:gd name="connsiteY40" fmla="*/ 149211 h 158735"/>
                <a:gd name="connsiteX41" fmla="*/ 12170 w 116406"/>
                <a:gd name="connsiteY41" fmla="*/ 149211 h 158735"/>
                <a:gd name="connsiteX42" fmla="*/ 12170 w 116406"/>
                <a:gd name="connsiteY42" fmla="*/ 12170 h 158735"/>
                <a:gd name="connsiteX43" fmla="*/ 50266 w 116406"/>
                <a:gd name="connsiteY43" fmla="*/ 79368 h 158735"/>
                <a:gd name="connsiteX44" fmla="*/ 43917 w 116406"/>
                <a:gd name="connsiteY44" fmla="*/ 85187 h 158735"/>
                <a:gd name="connsiteX45" fmla="*/ 37568 w 116406"/>
                <a:gd name="connsiteY45" fmla="*/ 87305 h 158735"/>
                <a:gd name="connsiteX46" fmla="*/ 31747 w 116406"/>
                <a:gd name="connsiteY46" fmla="*/ 84659 h 158735"/>
                <a:gd name="connsiteX47" fmla="*/ 29631 w 116406"/>
                <a:gd name="connsiteY47" fmla="*/ 78310 h 158735"/>
                <a:gd name="connsiteX48" fmla="*/ 32276 w 116406"/>
                <a:gd name="connsiteY48" fmla="*/ 72489 h 158735"/>
                <a:gd name="connsiteX49" fmla="*/ 38097 w 116406"/>
                <a:gd name="connsiteY49" fmla="*/ 70373 h 158735"/>
                <a:gd name="connsiteX50" fmla="*/ 38626 w 116406"/>
                <a:gd name="connsiteY50" fmla="*/ 70373 h 158735"/>
                <a:gd name="connsiteX51" fmla="*/ 44446 w 116406"/>
                <a:gd name="connsiteY51" fmla="*/ 73019 h 158735"/>
                <a:gd name="connsiteX52" fmla="*/ 50266 w 116406"/>
                <a:gd name="connsiteY52" fmla="*/ 79368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6406" h="158735">
                  <a:moveTo>
                    <a:pt x="111644" y="120110"/>
                  </a:moveTo>
                  <a:cubicBezTo>
                    <a:pt x="107940" y="120110"/>
                    <a:pt x="105295" y="122755"/>
                    <a:pt x="105295" y="126459"/>
                  </a:cubicBezTo>
                  <a:lnTo>
                    <a:pt x="105295" y="150269"/>
                  </a:lnTo>
                  <a:lnTo>
                    <a:pt x="65611" y="150269"/>
                  </a:lnTo>
                  <a:lnTo>
                    <a:pt x="65611" y="95241"/>
                  </a:lnTo>
                  <a:cubicBezTo>
                    <a:pt x="69844" y="98945"/>
                    <a:pt x="75135" y="101061"/>
                    <a:pt x="79897" y="101061"/>
                  </a:cubicBezTo>
                  <a:cubicBezTo>
                    <a:pt x="85717" y="101061"/>
                    <a:pt x="91538" y="98945"/>
                    <a:pt x="95771" y="94183"/>
                  </a:cubicBezTo>
                  <a:cubicBezTo>
                    <a:pt x="103708" y="85717"/>
                    <a:pt x="103178" y="71959"/>
                    <a:pt x="94712" y="63494"/>
                  </a:cubicBezTo>
                  <a:cubicBezTo>
                    <a:pt x="90480" y="59791"/>
                    <a:pt x="85188" y="57673"/>
                    <a:pt x="79368" y="57673"/>
                  </a:cubicBezTo>
                  <a:cubicBezTo>
                    <a:pt x="74077" y="57673"/>
                    <a:pt x="69315" y="59791"/>
                    <a:pt x="65611" y="63494"/>
                  </a:cubicBezTo>
                  <a:lnTo>
                    <a:pt x="65611" y="12698"/>
                  </a:lnTo>
                  <a:lnTo>
                    <a:pt x="96829" y="12698"/>
                  </a:lnTo>
                  <a:cubicBezTo>
                    <a:pt x="100533" y="12698"/>
                    <a:pt x="103178" y="10053"/>
                    <a:pt x="103178" y="6349"/>
                  </a:cubicBezTo>
                  <a:cubicBezTo>
                    <a:pt x="103178" y="2646"/>
                    <a:pt x="100533" y="0"/>
                    <a:pt x="96829" y="0"/>
                  </a:cubicBezTo>
                  <a:lnTo>
                    <a:pt x="59261" y="0"/>
                  </a:ln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57148"/>
                  </a:lnTo>
                  <a:cubicBezTo>
                    <a:pt x="0" y="160852"/>
                    <a:pt x="2646" y="163497"/>
                    <a:pt x="6349" y="163497"/>
                  </a:cubicBezTo>
                  <a:lnTo>
                    <a:pt x="111644" y="163497"/>
                  </a:lnTo>
                  <a:cubicBezTo>
                    <a:pt x="115348" y="163497"/>
                    <a:pt x="117994" y="160852"/>
                    <a:pt x="117994" y="157148"/>
                  </a:cubicBezTo>
                  <a:lnTo>
                    <a:pt x="117994" y="126989"/>
                  </a:lnTo>
                  <a:cubicBezTo>
                    <a:pt x="117994" y="122755"/>
                    <a:pt x="115348" y="120110"/>
                    <a:pt x="111644" y="120110"/>
                  </a:cubicBezTo>
                  <a:close/>
                  <a:moveTo>
                    <a:pt x="73548" y="73547"/>
                  </a:moveTo>
                  <a:cubicBezTo>
                    <a:pt x="75135" y="71959"/>
                    <a:pt x="77252" y="70901"/>
                    <a:pt x="79368" y="70901"/>
                  </a:cubicBezTo>
                  <a:cubicBezTo>
                    <a:pt x="82013" y="70901"/>
                    <a:pt x="83601" y="71431"/>
                    <a:pt x="85717" y="73019"/>
                  </a:cubicBezTo>
                  <a:cubicBezTo>
                    <a:pt x="89421" y="76193"/>
                    <a:pt x="89421" y="81484"/>
                    <a:pt x="86247" y="85187"/>
                  </a:cubicBezTo>
                  <a:cubicBezTo>
                    <a:pt x="83072" y="88892"/>
                    <a:pt x="77781" y="88892"/>
                    <a:pt x="74077" y="85717"/>
                  </a:cubicBezTo>
                  <a:lnTo>
                    <a:pt x="67727" y="79896"/>
                  </a:lnTo>
                  <a:lnTo>
                    <a:pt x="73548" y="73547"/>
                  </a:lnTo>
                  <a:close/>
                  <a:moveTo>
                    <a:pt x="12699" y="12170"/>
                  </a:moveTo>
                  <a:lnTo>
                    <a:pt x="52383" y="12170"/>
                  </a:lnTo>
                  <a:lnTo>
                    <a:pt x="52383" y="62965"/>
                  </a:lnTo>
                  <a:cubicBezTo>
                    <a:pt x="48679" y="59261"/>
                    <a:pt x="43917" y="57673"/>
                    <a:pt x="38626" y="57145"/>
                  </a:cubicBezTo>
                  <a:cubicBezTo>
                    <a:pt x="32276" y="57145"/>
                    <a:pt x="27514" y="59261"/>
                    <a:pt x="23281" y="62965"/>
                  </a:cubicBezTo>
                  <a:cubicBezTo>
                    <a:pt x="19048" y="66668"/>
                    <a:pt x="16403" y="72489"/>
                    <a:pt x="16403" y="77780"/>
                  </a:cubicBezTo>
                  <a:cubicBezTo>
                    <a:pt x="16403" y="83601"/>
                    <a:pt x="18519" y="88892"/>
                    <a:pt x="22223" y="93124"/>
                  </a:cubicBezTo>
                  <a:cubicBezTo>
                    <a:pt x="25927" y="97357"/>
                    <a:pt x="31747" y="100003"/>
                    <a:pt x="37038" y="100003"/>
                  </a:cubicBezTo>
                  <a:cubicBezTo>
                    <a:pt x="37038" y="100003"/>
                    <a:pt x="37568" y="100003"/>
                    <a:pt x="37568" y="100003"/>
                  </a:cubicBezTo>
                  <a:cubicBezTo>
                    <a:pt x="42859" y="100003"/>
                    <a:pt x="48150" y="97887"/>
                    <a:pt x="51854" y="94183"/>
                  </a:cubicBezTo>
                  <a:lnTo>
                    <a:pt x="51854" y="149211"/>
                  </a:lnTo>
                  <a:lnTo>
                    <a:pt x="12170" y="149211"/>
                  </a:lnTo>
                  <a:lnTo>
                    <a:pt x="12170" y="12170"/>
                  </a:lnTo>
                  <a:close/>
                  <a:moveTo>
                    <a:pt x="50266" y="79368"/>
                  </a:moveTo>
                  <a:lnTo>
                    <a:pt x="43917" y="85187"/>
                  </a:lnTo>
                  <a:cubicBezTo>
                    <a:pt x="42330" y="86775"/>
                    <a:pt x="40742" y="87305"/>
                    <a:pt x="37568" y="87305"/>
                  </a:cubicBezTo>
                  <a:cubicBezTo>
                    <a:pt x="35451" y="87305"/>
                    <a:pt x="33335" y="86247"/>
                    <a:pt x="31747" y="84659"/>
                  </a:cubicBezTo>
                  <a:cubicBezTo>
                    <a:pt x="30160" y="83071"/>
                    <a:pt x="29102" y="80955"/>
                    <a:pt x="29631" y="78310"/>
                  </a:cubicBezTo>
                  <a:cubicBezTo>
                    <a:pt x="29631" y="76193"/>
                    <a:pt x="30689" y="74077"/>
                    <a:pt x="32276" y="72489"/>
                  </a:cubicBezTo>
                  <a:cubicBezTo>
                    <a:pt x="33864" y="70901"/>
                    <a:pt x="35980" y="70373"/>
                    <a:pt x="38097" y="70373"/>
                  </a:cubicBezTo>
                  <a:cubicBezTo>
                    <a:pt x="38097" y="70373"/>
                    <a:pt x="38097" y="70373"/>
                    <a:pt x="38626" y="70373"/>
                  </a:cubicBezTo>
                  <a:cubicBezTo>
                    <a:pt x="40742" y="70373"/>
                    <a:pt x="42859" y="71431"/>
                    <a:pt x="44446" y="73019"/>
                  </a:cubicBezTo>
                  <a:lnTo>
                    <a:pt x="50266" y="7936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</p:grpSp>
      <p:grpSp>
        <p:nvGrpSpPr>
          <p:cNvPr id="53" name="Grupo 79">
            <a:extLst>
              <a:ext uri="{FF2B5EF4-FFF2-40B4-BE49-F238E27FC236}">
                <a16:creationId xmlns:a16="http://schemas.microsoft.com/office/drawing/2014/main" id="{56806C94-0396-85D1-15A1-33A5A709D84E}"/>
              </a:ext>
            </a:extLst>
          </p:cNvPr>
          <p:cNvGrpSpPr/>
          <p:nvPr/>
        </p:nvGrpSpPr>
        <p:grpSpPr>
          <a:xfrm>
            <a:off x="548679" y="3209304"/>
            <a:ext cx="553850" cy="502386"/>
            <a:chOff x="3774492" y="17670988"/>
            <a:chExt cx="312709" cy="306888"/>
          </a:xfrm>
          <a:solidFill>
            <a:srgbClr val="002060"/>
          </a:solidFill>
        </p:grpSpPr>
        <p:sp>
          <p:nvSpPr>
            <p:cNvPr id="54" name="Forma libre 638">
              <a:extLst>
                <a:ext uri="{FF2B5EF4-FFF2-40B4-BE49-F238E27FC236}">
                  <a16:creationId xmlns:a16="http://schemas.microsoft.com/office/drawing/2014/main" id="{A93C8444-F177-131A-16CC-5B6B307FCCDB}"/>
                </a:ext>
              </a:extLst>
            </p:cNvPr>
            <p:cNvSpPr/>
            <p:nvPr/>
          </p:nvSpPr>
          <p:spPr>
            <a:xfrm>
              <a:off x="3866559" y="17670988"/>
              <a:ext cx="126989" cy="227521"/>
            </a:xfrm>
            <a:custGeom>
              <a:avLst/>
              <a:gdLst>
                <a:gd name="connsiteX0" fmla="*/ 0 w 126988"/>
                <a:gd name="connsiteY0" fmla="*/ 156620 h 227521"/>
                <a:gd name="connsiteX1" fmla="*/ 0 w 126988"/>
                <a:gd name="connsiteY1" fmla="*/ 221172 h 227521"/>
                <a:gd name="connsiteX2" fmla="*/ 6349 w 126988"/>
                <a:gd name="connsiteY2" fmla="*/ 227521 h 227521"/>
                <a:gd name="connsiteX3" fmla="*/ 123285 w 126988"/>
                <a:gd name="connsiteY3" fmla="*/ 227521 h 227521"/>
                <a:gd name="connsiteX4" fmla="*/ 129634 w 126988"/>
                <a:gd name="connsiteY4" fmla="*/ 221172 h 227521"/>
                <a:gd name="connsiteX5" fmla="*/ 129634 w 126988"/>
                <a:gd name="connsiteY5" fmla="*/ 156620 h 227521"/>
                <a:gd name="connsiteX6" fmla="*/ 91538 w 126988"/>
                <a:gd name="connsiteY6" fmla="*/ 101591 h 227521"/>
                <a:gd name="connsiteX7" fmla="*/ 110057 w 126988"/>
                <a:gd name="connsiteY7" fmla="*/ 65082 h 227521"/>
                <a:gd name="connsiteX8" fmla="*/ 110057 w 126988"/>
                <a:gd name="connsiteY8" fmla="*/ 45505 h 227521"/>
                <a:gd name="connsiteX9" fmla="*/ 64553 w 126988"/>
                <a:gd name="connsiteY9" fmla="*/ 0 h 227521"/>
                <a:gd name="connsiteX10" fmla="*/ 19048 w 126988"/>
                <a:gd name="connsiteY10" fmla="*/ 45505 h 227521"/>
                <a:gd name="connsiteX11" fmla="*/ 19048 w 126988"/>
                <a:gd name="connsiteY11" fmla="*/ 65082 h 227521"/>
                <a:gd name="connsiteX12" fmla="*/ 37567 w 126988"/>
                <a:gd name="connsiteY12" fmla="*/ 101591 h 227521"/>
                <a:gd name="connsiteX13" fmla="*/ 0 w 126988"/>
                <a:gd name="connsiteY13" fmla="*/ 156620 h 227521"/>
                <a:gd name="connsiteX14" fmla="*/ 32805 w 126988"/>
                <a:gd name="connsiteY14" fmla="*/ 65082 h 227521"/>
                <a:gd name="connsiteX15" fmla="*/ 32805 w 126988"/>
                <a:gd name="connsiteY15" fmla="*/ 45505 h 227521"/>
                <a:gd name="connsiteX16" fmla="*/ 65611 w 126988"/>
                <a:gd name="connsiteY16" fmla="*/ 12700 h 227521"/>
                <a:gd name="connsiteX17" fmla="*/ 98416 w 126988"/>
                <a:gd name="connsiteY17" fmla="*/ 45505 h 227521"/>
                <a:gd name="connsiteX18" fmla="*/ 98416 w 126988"/>
                <a:gd name="connsiteY18" fmla="*/ 65082 h 227521"/>
                <a:gd name="connsiteX19" fmla="*/ 65611 w 126988"/>
                <a:gd name="connsiteY19" fmla="*/ 97887 h 227521"/>
                <a:gd name="connsiteX20" fmla="*/ 32805 w 126988"/>
                <a:gd name="connsiteY20" fmla="*/ 65082 h 227521"/>
                <a:gd name="connsiteX21" fmla="*/ 58732 w 126988"/>
                <a:gd name="connsiteY21" fmla="*/ 111115 h 227521"/>
                <a:gd name="connsiteX22" fmla="*/ 58732 w 126988"/>
                <a:gd name="connsiteY22" fmla="*/ 162969 h 227521"/>
                <a:gd name="connsiteX23" fmla="*/ 65082 w 126988"/>
                <a:gd name="connsiteY23" fmla="*/ 169318 h 227521"/>
                <a:gd name="connsiteX24" fmla="*/ 71431 w 126988"/>
                <a:gd name="connsiteY24" fmla="*/ 162969 h 227521"/>
                <a:gd name="connsiteX25" fmla="*/ 71431 w 126988"/>
                <a:gd name="connsiteY25" fmla="*/ 111115 h 227521"/>
                <a:gd name="connsiteX26" fmla="*/ 116935 w 126988"/>
                <a:gd name="connsiteY26" fmla="*/ 157148 h 227521"/>
                <a:gd name="connsiteX27" fmla="*/ 116935 w 126988"/>
                <a:gd name="connsiteY27" fmla="*/ 215351 h 227521"/>
                <a:gd name="connsiteX28" fmla="*/ 12699 w 126988"/>
                <a:gd name="connsiteY28" fmla="*/ 215351 h 227521"/>
                <a:gd name="connsiteX29" fmla="*/ 12699 w 126988"/>
                <a:gd name="connsiteY29" fmla="*/ 157148 h 227521"/>
                <a:gd name="connsiteX30" fmla="*/ 58732 w 126988"/>
                <a:gd name="connsiteY30" fmla="*/ 111115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988" h="227521">
                  <a:moveTo>
                    <a:pt x="0" y="156620"/>
                  </a:moveTo>
                  <a:lnTo>
                    <a:pt x="0" y="221172"/>
                  </a:lnTo>
                  <a:cubicBezTo>
                    <a:pt x="0" y="224876"/>
                    <a:pt x="2646" y="227521"/>
                    <a:pt x="6349" y="227521"/>
                  </a:cubicBezTo>
                  <a:lnTo>
                    <a:pt x="123285" y="227521"/>
                  </a:lnTo>
                  <a:cubicBezTo>
                    <a:pt x="126989" y="227521"/>
                    <a:pt x="129634" y="224876"/>
                    <a:pt x="129634" y="221172"/>
                  </a:cubicBezTo>
                  <a:lnTo>
                    <a:pt x="129634" y="156620"/>
                  </a:lnTo>
                  <a:cubicBezTo>
                    <a:pt x="129634" y="131222"/>
                    <a:pt x="113761" y="110057"/>
                    <a:pt x="91538" y="101591"/>
                  </a:cubicBezTo>
                  <a:cubicBezTo>
                    <a:pt x="102649" y="93125"/>
                    <a:pt x="110057" y="79897"/>
                    <a:pt x="110057" y="65082"/>
                  </a:cubicBezTo>
                  <a:lnTo>
                    <a:pt x="110057" y="45505"/>
                  </a:lnTo>
                  <a:cubicBezTo>
                    <a:pt x="110057" y="20636"/>
                    <a:pt x="89421" y="0"/>
                    <a:pt x="64553" y="0"/>
                  </a:cubicBezTo>
                  <a:cubicBezTo>
                    <a:pt x="39684" y="0"/>
                    <a:pt x="19048" y="20636"/>
                    <a:pt x="19048" y="45505"/>
                  </a:cubicBezTo>
                  <a:lnTo>
                    <a:pt x="19048" y="65082"/>
                  </a:lnTo>
                  <a:cubicBezTo>
                    <a:pt x="19048" y="79897"/>
                    <a:pt x="26456" y="93125"/>
                    <a:pt x="37567" y="101591"/>
                  </a:cubicBezTo>
                  <a:cubicBezTo>
                    <a:pt x="16403" y="110057"/>
                    <a:pt x="0" y="131751"/>
                    <a:pt x="0" y="156620"/>
                  </a:cubicBezTo>
                  <a:close/>
                  <a:moveTo>
                    <a:pt x="32805" y="65082"/>
                  </a:moveTo>
                  <a:lnTo>
                    <a:pt x="32805" y="45505"/>
                  </a:lnTo>
                  <a:cubicBezTo>
                    <a:pt x="32805" y="27514"/>
                    <a:pt x="47621" y="12700"/>
                    <a:pt x="65611" y="12700"/>
                  </a:cubicBezTo>
                  <a:cubicBezTo>
                    <a:pt x="83601" y="12700"/>
                    <a:pt x="98416" y="27514"/>
                    <a:pt x="98416" y="45505"/>
                  </a:cubicBezTo>
                  <a:lnTo>
                    <a:pt x="98416" y="65082"/>
                  </a:lnTo>
                  <a:cubicBezTo>
                    <a:pt x="98416" y="83071"/>
                    <a:pt x="83601" y="97887"/>
                    <a:pt x="65611" y="97887"/>
                  </a:cubicBezTo>
                  <a:cubicBezTo>
                    <a:pt x="47091" y="97887"/>
                    <a:pt x="32805" y="83071"/>
                    <a:pt x="32805" y="65082"/>
                  </a:cubicBezTo>
                  <a:close/>
                  <a:moveTo>
                    <a:pt x="58732" y="111115"/>
                  </a:moveTo>
                  <a:lnTo>
                    <a:pt x="58732" y="162969"/>
                  </a:lnTo>
                  <a:cubicBezTo>
                    <a:pt x="58732" y="166672"/>
                    <a:pt x="61378" y="169318"/>
                    <a:pt x="65082" y="169318"/>
                  </a:cubicBezTo>
                  <a:cubicBezTo>
                    <a:pt x="68785" y="169318"/>
                    <a:pt x="71431" y="166672"/>
                    <a:pt x="71431" y="162969"/>
                  </a:cubicBezTo>
                  <a:lnTo>
                    <a:pt x="71431" y="111115"/>
                  </a:lnTo>
                  <a:cubicBezTo>
                    <a:pt x="96829" y="111115"/>
                    <a:pt x="116935" y="131751"/>
                    <a:pt x="116935" y="157148"/>
                  </a:cubicBezTo>
                  <a:lnTo>
                    <a:pt x="116935" y="215351"/>
                  </a:lnTo>
                  <a:lnTo>
                    <a:pt x="12699" y="215351"/>
                  </a:lnTo>
                  <a:lnTo>
                    <a:pt x="12699" y="157148"/>
                  </a:lnTo>
                  <a:cubicBezTo>
                    <a:pt x="13228" y="131751"/>
                    <a:pt x="33863" y="111115"/>
                    <a:pt x="58732" y="11111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55" name="Forma libre 639">
              <a:extLst>
                <a:ext uri="{FF2B5EF4-FFF2-40B4-BE49-F238E27FC236}">
                  <a16:creationId xmlns:a16="http://schemas.microsoft.com/office/drawing/2014/main" id="{AAA31D2B-6EF3-81E1-98CD-080181317CA2}"/>
                </a:ext>
              </a:extLst>
            </p:cNvPr>
            <p:cNvSpPr/>
            <p:nvPr/>
          </p:nvSpPr>
          <p:spPr>
            <a:xfrm>
              <a:off x="3774492" y="17776811"/>
              <a:ext cx="116406" cy="201065"/>
            </a:xfrm>
            <a:custGeom>
              <a:avLst/>
              <a:gdLst>
                <a:gd name="connsiteX0" fmla="*/ 111644 w 116406"/>
                <a:gd name="connsiteY0" fmla="*/ 135455 h 201065"/>
                <a:gd name="connsiteX1" fmla="*/ 105295 w 116406"/>
                <a:gd name="connsiteY1" fmla="*/ 141804 h 201065"/>
                <a:gd name="connsiteX2" fmla="*/ 105295 w 116406"/>
                <a:gd name="connsiteY2" fmla="*/ 192070 h 201065"/>
                <a:gd name="connsiteX3" fmla="*/ 13228 w 116406"/>
                <a:gd name="connsiteY3" fmla="*/ 192070 h 201065"/>
                <a:gd name="connsiteX4" fmla="*/ 13228 w 116406"/>
                <a:gd name="connsiteY4" fmla="*/ 146037 h 201065"/>
                <a:gd name="connsiteX5" fmla="*/ 52912 w 116406"/>
                <a:gd name="connsiteY5" fmla="*/ 100533 h 201065"/>
                <a:gd name="connsiteX6" fmla="*/ 52912 w 116406"/>
                <a:gd name="connsiteY6" fmla="*/ 146037 h 201065"/>
                <a:gd name="connsiteX7" fmla="*/ 59261 w 116406"/>
                <a:gd name="connsiteY7" fmla="*/ 152387 h 201065"/>
                <a:gd name="connsiteX8" fmla="*/ 65611 w 116406"/>
                <a:gd name="connsiteY8" fmla="*/ 146037 h 201065"/>
                <a:gd name="connsiteX9" fmla="*/ 65611 w 116406"/>
                <a:gd name="connsiteY9" fmla="*/ 101062 h 201065"/>
                <a:gd name="connsiteX10" fmla="*/ 79368 w 116406"/>
                <a:gd name="connsiteY10" fmla="*/ 105295 h 201065"/>
                <a:gd name="connsiteX11" fmla="*/ 87834 w 116406"/>
                <a:gd name="connsiteY11" fmla="*/ 102120 h 201065"/>
                <a:gd name="connsiteX12" fmla="*/ 84659 w 116406"/>
                <a:gd name="connsiteY12" fmla="*/ 93654 h 201065"/>
                <a:gd name="connsiteX13" fmla="*/ 59261 w 116406"/>
                <a:gd name="connsiteY13" fmla="*/ 87834 h 201065"/>
                <a:gd name="connsiteX14" fmla="*/ 59261 w 116406"/>
                <a:gd name="connsiteY14" fmla="*/ 87834 h 201065"/>
                <a:gd name="connsiteX15" fmla="*/ 30689 w 116406"/>
                <a:gd name="connsiteY15" fmla="*/ 59261 h 201065"/>
                <a:gd name="connsiteX16" fmla="*/ 30689 w 116406"/>
                <a:gd name="connsiteY16" fmla="*/ 41801 h 201065"/>
                <a:gd name="connsiteX17" fmla="*/ 59261 w 116406"/>
                <a:gd name="connsiteY17" fmla="*/ 13228 h 201065"/>
                <a:gd name="connsiteX18" fmla="*/ 84130 w 116406"/>
                <a:gd name="connsiteY18" fmla="*/ 24868 h 201065"/>
                <a:gd name="connsiteX19" fmla="*/ 93125 w 116406"/>
                <a:gd name="connsiteY19" fmla="*/ 25928 h 201065"/>
                <a:gd name="connsiteX20" fmla="*/ 94183 w 116406"/>
                <a:gd name="connsiteY20" fmla="*/ 16932 h 201065"/>
                <a:gd name="connsiteX21" fmla="*/ 58732 w 116406"/>
                <a:gd name="connsiteY21" fmla="*/ 0 h 201065"/>
                <a:gd name="connsiteX22" fmla="*/ 17461 w 116406"/>
                <a:gd name="connsiteY22" fmla="*/ 41272 h 201065"/>
                <a:gd name="connsiteX23" fmla="*/ 17461 w 116406"/>
                <a:gd name="connsiteY23" fmla="*/ 58733 h 201065"/>
                <a:gd name="connsiteX24" fmla="*/ 34922 w 116406"/>
                <a:gd name="connsiteY24" fmla="*/ 92596 h 201065"/>
                <a:gd name="connsiteX25" fmla="*/ 0 w 116406"/>
                <a:gd name="connsiteY25" fmla="*/ 146037 h 201065"/>
                <a:gd name="connsiteX26" fmla="*/ 0 w 116406"/>
                <a:gd name="connsiteY26" fmla="*/ 198420 h 201065"/>
                <a:gd name="connsiteX27" fmla="*/ 6349 w 116406"/>
                <a:gd name="connsiteY27" fmla="*/ 204769 h 201065"/>
                <a:gd name="connsiteX28" fmla="*/ 111115 w 116406"/>
                <a:gd name="connsiteY28" fmla="*/ 204769 h 201065"/>
                <a:gd name="connsiteX29" fmla="*/ 117464 w 116406"/>
                <a:gd name="connsiteY29" fmla="*/ 198420 h 201065"/>
                <a:gd name="connsiteX30" fmla="*/ 117464 w 116406"/>
                <a:gd name="connsiteY30" fmla="*/ 141804 h 201065"/>
                <a:gd name="connsiteX31" fmla="*/ 111644 w 116406"/>
                <a:gd name="connsiteY31" fmla="*/ 135455 h 20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6406" h="201065">
                  <a:moveTo>
                    <a:pt x="111644" y="135455"/>
                  </a:moveTo>
                  <a:cubicBezTo>
                    <a:pt x="107940" y="135455"/>
                    <a:pt x="105295" y="138101"/>
                    <a:pt x="105295" y="141804"/>
                  </a:cubicBezTo>
                  <a:lnTo>
                    <a:pt x="105295" y="192070"/>
                  </a:lnTo>
                  <a:lnTo>
                    <a:pt x="13228" y="192070"/>
                  </a:lnTo>
                  <a:lnTo>
                    <a:pt x="13228" y="146037"/>
                  </a:lnTo>
                  <a:cubicBezTo>
                    <a:pt x="13228" y="122755"/>
                    <a:pt x="30689" y="103708"/>
                    <a:pt x="52912" y="100533"/>
                  </a:cubicBezTo>
                  <a:lnTo>
                    <a:pt x="52912" y="146037"/>
                  </a:lnTo>
                  <a:cubicBezTo>
                    <a:pt x="52912" y="149741"/>
                    <a:pt x="55557" y="152387"/>
                    <a:pt x="59261" y="152387"/>
                  </a:cubicBezTo>
                  <a:cubicBezTo>
                    <a:pt x="62965" y="152387"/>
                    <a:pt x="65611" y="149741"/>
                    <a:pt x="65611" y="146037"/>
                  </a:cubicBezTo>
                  <a:lnTo>
                    <a:pt x="65611" y="101062"/>
                  </a:lnTo>
                  <a:cubicBezTo>
                    <a:pt x="69315" y="101591"/>
                    <a:pt x="74077" y="102650"/>
                    <a:pt x="79368" y="105295"/>
                  </a:cubicBezTo>
                  <a:cubicBezTo>
                    <a:pt x="82543" y="106882"/>
                    <a:pt x="86246" y="105295"/>
                    <a:pt x="87834" y="102120"/>
                  </a:cubicBezTo>
                  <a:cubicBezTo>
                    <a:pt x="89421" y="98945"/>
                    <a:pt x="87834" y="95241"/>
                    <a:pt x="84659" y="93654"/>
                  </a:cubicBezTo>
                  <a:cubicBezTo>
                    <a:pt x="71431" y="87834"/>
                    <a:pt x="59790" y="87834"/>
                    <a:pt x="59261" y="87834"/>
                  </a:cubicBezTo>
                  <a:lnTo>
                    <a:pt x="59261" y="87834"/>
                  </a:lnTo>
                  <a:cubicBezTo>
                    <a:pt x="43388" y="87834"/>
                    <a:pt x="30689" y="75135"/>
                    <a:pt x="30689" y="59261"/>
                  </a:cubicBezTo>
                  <a:lnTo>
                    <a:pt x="30689" y="41801"/>
                  </a:lnTo>
                  <a:cubicBezTo>
                    <a:pt x="30689" y="25928"/>
                    <a:pt x="43388" y="13228"/>
                    <a:pt x="59261" y="13228"/>
                  </a:cubicBezTo>
                  <a:cubicBezTo>
                    <a:pt x="59261" y="13228"/>
                    <a:pt x="74606" y="13228"/>
                    <a:pt x="84130" y="24868"/>
                  </a:cubicBezTo>
                  <a:cubicBezTo>
                    <a:pt x="86246" y="27514"/>
                    <a:pt x="90480" y="28044"/>
                    <a:pt x="93125" y="25928"/>
                  </a:cubicBezTo>
                  <a:cubicBezTo>
                    <a:pt x="95771" y="23810"/>
                    <a:pt x="96300" y="19577"/>
                    <a:pt x="94183" y="16932"/>
                  </a:cubicBezTo>
                  <a:cubicBezTo>
                    <a:pt x="80955" y="0"/>
                    <a:pt x="59790" y="0"/>
                    <a:pt x="58732" y="0"/>
                  </a:cubicBezTo>
                  <a:cubicBezTo>
                    <a:pt x="35980" y="0"/>
                    <a:pt x="17461" y="18519"/>
                    <a:pt x="17461" y="41272"/>
                  </a:cubicBezTo>
                  <a:lnTo>
                    <a:pt x="17461" y="58733"/>
                  </a:lnTo>
                  <a:cubicBezTo>
                    <a:pt x="17461" y="72489"/>
                    <a:pt x="24340" y="84659"/>
                    <a:pt x="34922" y="92596"/>
                  </a:cubicBezTo>
                  <a:cubicBezTo>
                    <a:pt x="14286" y="101591"/>
                    <a:pt x="0" y="122227"/>
                    <a:pt x="0" y="146037"/>
                  </a:cubicBezTo>
                  <a:lnTo>
                    <a:pt x="0" y="198420"/>
                  </a:lnTo>
                  <a:cubicBezTo>
                    <a:pt x="0" y="202123"/>
                    <a:pt x="2646" y="204769"/>
                    <a:pt x="6349" y="204769"/>
                  </a:cubicBezTo>
                  <a:lnTo>
                    <a:pt x="111115" y="204769"/>
                  </a:lnTo>
                  <a:cubicBezTo>
                    <a:pt x="114819" y="204769"/>
                    <a:pt x="117464" y="202123"/>
                    <a:pt x="117464" y="198420"/>
                  </a:cubicBezTo>
                  <a:lnTo>
                    <a:pt x="117464" y="141804"/>
                  </a:lnTo>
                  <a:cubicBezTo>
                    <a:pt x="117993" y="138629"/>
                    <a:pt x="115348" y="135455"/>
                    <a:pt x="111644" y="13545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56" name="Forma libre 640">
              <a:extLst>
                <a:ext uri="{FF2B5EF4-FFF2-40B4-BE49-F238E27FC236}">
                  <a16:creationId xmlns:a16="http://schemas.microsoft.com/office/drawing/2014/main" id="{9ACD3AC8-E6D4-02A6-7D40-0834823C95E5}"/>
                </a:ext>
              </a:extLst>
            </p:cNvPr>
            <p:cNvSpPr/>
            <p:nvPr/>
          </p:nvSpPr>
          <p:spPr>
            <a:xfrm>
              <a:off x="3970795" y="17776811"/>
              <a:ext cx="116406" cy="201065"/>
            </a:xfrm>
            <a:custGeom>
              <a:avLst/>
              <a:gdLst>
                <a:gd name="connsiteX0" fmla="*/ 83071 w 116406"/>
                <a:gd name="connsiteY0" fmla="*/ 92596 h 201065"/>
                <a:gd name="connsiteX1" fmla="*/ 100533 w 116406"/>
                <a:gd name="connsiteY1" fmla="*/ 58733 h 201065"/>
                <a:gd name="connsiteX2" fmla="*/ 100533 w 116406"/>
                <a:gd name="connsiteY2" fmla="*/ 41272 h 201065"/>
                <a:gd name="connsiteX3" fmla="*/ 59261 w 116406"/>
                <a:gd name="connsiteY3" fmla="*/ 0 h 201065"/>
                <a:gd name="connsiteX4" fmla="*/ 23810 w 116406"/>
                <a:gd name="connsiteY4" fmla="*/ 16932 h 201065"/>
                <a:gd name="connsiteX5" fmla="*/ 24868 w 116406"/>
                <a:gd name="connsiteY5" fmla="*/ 25928 h 201065"/>
                <a:gd name="connsiteX6" fmla="*/ 33863 w 116406"/>
                <a:gd name="connsiteY6" fmla="*/ 24868 h 201065"/>
                <a:gd name="connsiteX7" fmla="*/ 58732 w 116406"/>
                <a:gd name="connsiteY7" fmla="*/ 13228 h 201065"/>
                <a:gd name="connsiteX8" fmla="*/ 58732 w 116406"/>
                <a:gd name="connsiteY8" fmla="*/ 13228 h 201065"/>
                <a:gd name="connsiteX9" fmla="*/ 87305 w 116406"/>
                <a:gd name="connsiteY9" fmla="*/ 41801 h 201065"/>
                <a:gd name="connsiteX10" fmla="*/ 87305 w 116406"/>
                <a:gd name="connsiteY10" fmla="*/ 59261 h 201065"/>
                <a:gd name="connsiteX11" fmla="*/ 58732 w 116406"/>
                <a:gd name="connsiteY11" fmla="*/ 87834 h 201065"/>
                <a:gd name="connsiteX12" fmla="*/ 58732 w 116406"/>
                <a:gd name="connsiteY12" fmla="*/ 87834 h 201065"/>
                <a:gd name="connsiteX13" fmla="*/ 33334 w 116406"/>
                <a:gd name="connsiteY13" fmla="*/ 93654 h 201065"/>
                <a:gd name="connsiteX14" fmla="*/ 30160 w 116406"/>
                <a:gd name="connsiteY14" fmla="*/ 102120 h 201065"/>
                <a:gd name="connsiteX15" fmla="*/ 38626 w 116406"/>
                <a:gd name="connsiteY15" fmla="*/ 105295 h 201065"/>
                <a:gd name="connsiteX16" fmla="*/ 52383 w 116406"/>
                <a:gd name="connsiteY16" fmla="*/ 101062 h 201065"/>
                <a:gd name="connsiteX17" fmla="*/ 52383 w 116406"/>
                <a:gd name="connsiteY17" fmla="*/ 146037 h 201065"/>
                <a:gd name="connsiteX18" fmla="*/ 58732 w 116406"/>
                <a:gd name="connsiteY18" fmla="*/ 152387 h 201065"/>
                <a:gd name="connsiteX19" fmla="*/ 65082 w 116406"/>
                <a:gd name="connsiteY19" fmla="*/ 146037 h 201065"/>
                <a:gd name="connsiteX20" fmla="*/ 65082 w 116406"/>
                <a:gd name="connsiteY20" fmla="*/ 100533 h 201065"/>
                <a:gd name="connsiteX21" fmla="*/ 104766 w 116406"/>
                <a:gd name="connsiteY21" fmla="*/ 146037 h 201065"/>
                <a:gd name="connsiteX22" fmla="*/ 104766 w 116406"/>
                <a:gd name="connsiteY22" fmla="*/ 192070 h 201065"/>
                <a:gd name="connsiteX23" fmla="*/ 12699 w 116406"/>
                <a:gd name="connsiteY23" fmla="*/ 192070 h 201065"/>
                <a:gd name="connsiteX24" fmla="*/ 12699 w 116406"/>
                <a:gd name="connsiteY24" fmla="*/ 141804 h 201065"/>
                <a:gd name="connsiteX25" fmla="*/ 6349 w 116406"/>
                <a:gd name="connsiteY25" fmla="*/ 135455 h 201065"/>
                <a:gd name="connsiteX26" fmla="*/ 0 w 116406"/>
                <a:gd name="connsiteY26" fmla="*/ 141804 h 201065"/>
                <a:gd name="connsiteX27" fmla="*/ 0 w 116406"/>
                <a:gd name="connsiteY27" fmla="*/ 198420 h 201065"/>
                <a:gd name="connsiteX28" fmla="*/ 6349 w 116406"/>
                <a:gd name="connsiteY28" fmla="*/ 204769 h 201065"/>
                <a:gd name="connsiteX29" fmla="*/ 111115 w 116406"/>
                <a:gd name="connsiteY29" fmla="*/ 204769 h 201065"/>
                <a:gd name="connsiteX30" fmla="*/ 117464 w 116406"/>
                <a:gd name="connsiteY30" fmla="*/ 198420 h 201065"/>
                <a:gd name="connsiteX31" fmla="*/ 117464 w 116406"/>
                <a:gd name="connsiteY31" fmla="*/ 146037 h 201065"/>
                <a:gd name="connsiteX32" fmla="*/ 83071 w 116406"/>
                <a:gd name="connsiteY32" fmla="*/ 92596 h 20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6406" h="201065">
                  <a:moveTo>
                    <a:pt x="83071" y="92596"/>
                  </a:moveTo>
                  <a:cubicBezTo>
                    <a:pt x="93654" y="85189"/>
                    <a:pt x="100533" y="73019"/>
                    <a:pt x="100533" y="58733"/>
                  </a:cubicBezTo>
                  <a:lnTo>
                    <a:pt x="100533" y="41272"/>
                  </a:lnTo>
                  <a:cubicBezTo>
                    <a:pt x="100533" y="18519"/>
                    <a:pt x="82013" y="0"/>
                    <a:pt x="59261" y="0"/>
                  </a:cubicBezTo>
                  <a:cubicBezTo>
                    <a:pt x="58203" y="0"/>
                    <a:pt x="37567" y="0"/>
                    <a:pt x="23810" y="16932"/>
                  </a:cubicBezTo>
                  <a:cubicBezTo>
                    <a:pt x="21694" y="19577"/>
                    <a:pt x="22223" y="23810"/>
                    <a:pt x="24868" y="25928"/>
                  </a:cubicBezTo>
                  <a:cubicBezTo>
                    <a:pt x="27514" y="28044"/>
                    <a:pt x="31747" y="27514"/>
                    <a:pt x="33863" y="24868"/>
                  </a:cubicBezTo>
                  <a:cubicBezTo>
                    <a:pt x="43388" y="13228"/>
                    <a:pt x="58203" y="13228"/>
                    <a:pt x="58732" y="13228"/>
                  </a:cubicBezTo>
                  <a:lnTo>
                    <a:pt x="58732" y="13228"/>
                  </a:lnTo>
                  <a:cubicBezTo>
                    <a:pt x="74606" y="13228"/>
                    <a:pt x="87305" y="25928"/>
                    <a:pt x="87305" y="41801"/>
                  </a:cubicBezTo>
                  <a:lnTo>
                    <a:pt x="87305" y="59261"/>
                  </a:lnTo>
                  <a:cubicBezTo>
                    <a:pt x="87305" y="75135"/>
                    <a:pt x="74606" y="87834"/>
                    <a:pt x="58732" y="87834"/>
                  </a:cubicBezTo>
                  <a:lnTo>
                    <a:pt x="58732" y="87834"/>
                  </a:lnTo>
                  <a:cubicBezTo>
                    <a:pt x="58203" y="87834"/>
                    <a:pt x="46562" y="87834"/>
                    <a:pt x="33334" y="93654"/>
                  </a:cubicBezTo>
                  <a:cubicBezTo>
                    <a:pt x="30160" y="95241"/>
                    <a:pt x="28572" y="98945"/>
                    <a:pt x="30160" y="102120"/>
                  </a:cubicBezTo>
                  <a:cubicBezTo>
                    <a:pt x="31747" y="105295"/>
                    <a:pt x="35451" y="106882"/>
                    <a:pt x="38626" y="105295"/>
                  </a:cubicBezTo>
                  <a:cubicBezTo>
                    <a:pt x="43917" y="103178"/>
                    <a:pt x="48679" y="102120"/>
                    <a:pt x="52383" y="101062"/>
                  </a:cubicBezTo>
                  <a:lnTo>
                    <a:pt x="52383" y="146037"/>
                  </a:lnTo>
                  <a:cubicBezTo>
                    <a:pt x="52383" y="149741"/>
                    <a:pt x="55028" y="152387"/>
                    <a:pt x="58732" y="152387"/>
                  </a:cubicBezTo>
                  <a:cubicBezTo>
                    <a:pt x="62436" y="152387"/>
                    <a:pt x="65082" y="149741"/>
                    <a:pt x="65082" y="146037"/>
                  </a:cubicBezTo>
                  <a:lnTo>
                    <a:pt x="65082" y="100533"/>
                  </a:lnTo>
                  <a:cubicBezTo>
                    <a:pt x="87305" y="103708"/>
                    <a:pt x="104766" y="122755"/>
                    <a:pt x="104766" y="146037"/>
                  </a:cubicBezTo>
                  <a:lnTo>
                    <a:pt x="104766" y="192070"/>
                  </a:lnTo>
                  <a:lnTo>
                    <a:pt x="12699" y="192070"/>
                  </a:lnTo>
                  <a:lnTo>
                    <a:pt x="12699" y="141804"/>
                  </a:lnTo>
                  <a:cubicBezTo>
                    <a:pt x="12699" y="138101"/>
                    <a:pt x="10053" y="135455"/>
                    <a:pt x="6349" y="135455"/>
                  </a:cubicBezTo>
                  <a:cubicBezTo>
                    <a:pt x="2646" y="135455"/>
                    <a:pt x="0" y="138101"/>
                    <a:pt x="0" y="141804"/>
                  </a:cubicBezTo>
                  <a:lnTo>
                    <a:pt x="0" y="198420"/>
                  </a:lnTo>
                  <a:cubicBezTo>
                    <a:pt x="0" y="202123"/>
                    <a:pt x="2646" y="204769"/>
                    <a:pt x="6349" y="204769"/>
                  </a:cubicBezTo>
                  <a:lnTo>
                    <a:pt x="111115" y="204769"/>
                  </a:lnTo>
                  <a:cubicBezTo>
                    <a:pt x="114819" y="204769"/>
                    <a:pt x="117464" y="202123"/>
                    <a:pt x="117464" y="198420"/>
                  </a:cubicBezTo>
                  <a:lnTo>
                    <a:pt x="117464" y="146037"/>
                  </a:lnTo>
                  <a:cubicBezTo>
                    <a:pt x="117993" y="122227"/>
                    <a:pt x="103707" y="101591"/>
                    <a:pt x="83071" y="9259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</p:grpSp>
      <p:grpSp>
        <p:nvGrpSpPr>
          <p:cNvPr id="57" name="Grupo 126">
            <a:extLst>
              <a:ext uri="{FF2B5EF4-FFF2-40B4-BE49-F238E27FC236}">
                <a16:creationId xmlns:a16="http://schemas.microsoft.com/office/drawing/2014/main" id="{FAEA7871-3073-ECD7-6F59-1E4AC9AE28B2}"/>
              </a:ext>
            </a:extLst>
          </p:cNvPr>
          <p:cNvGrpSpPr/>
          <p:nvPr/>
        </p:nvGrpSpPr>
        <p:grpSpPr>
          <a:xfrm>
            <a:off x="4447508" y="3229875"/>
            <a:ext cx="400069" cy="562001"/>
            <a:chOff x="1569124" y="7165065"/>
            <a:chExt cx="222230" cy="312180"/>
          </a:xfrm>
          <a:solidFill>
            <a:srgbClr val="002060"/>
          </a:solidFill>
        </p:grpSpPr>
        <p:sp>
          <p:nvSpPr>
            <p:cNvPr id="58" name="Forma libre 246">
              <a:extLst>
                <a:ext uri="{FF2B5EF4-FFF2-40B4-BE49-F238E27FC236}">
                  <a16:creationId xmlns:a16="http://schemas.microsoft.com/office/drawing/2014/main" id="{C463917D-2915-1B34-7067-18A00DE4E0D7}"/>
                </a:ext>
              </a:extLst>
            </p:cNvPr>
            <p:cNvSpPr/>
            <p:nvPr/>
          </p:nvSpPr>
          <p:spPr>
            <a:xfrm>
              <a:off x="1569124" y="7165065"/>
              <a:ext cx="222230" cy="312180"/>
            </a:xfrm>
            <a:custGeom>
              <a:avLst/>
              <a:gdLst>
                <a:gd name="connsiteX0" fmla="*/ 220643 w 222229"/>
                <a:gd name="connsiteY0" fmla="*/ 794 h 312180"/>
                <a:gd name="connsiteX1" fmla="*/ 214293 w 222229"/>
                <a:gd name="connsiteY1" fmla="*/ 794 h 312180"/>
                <a:gd name="connsiteX2" fmla="*/ 182017 w 222229"/>
                <a:gd name="connsiteY2" fmla="*/ 18255 h 312180"/>
                <a:gd name="connsiteX3" fmla="*/ 150270 w 222229"/>
                <a:gd name="connsiteY3" fmla="*/ 1852 h 312180"/>
                <a:gd name="connsiteX4" fmla="*/ 144449 w 222229"/>
                <a:gd name="connsiteY4" fmla="*/ 1852 h 312180"/>
                <a:gd name="connsiteX5" fmla="*/ 112173 w 222229"/>
                <a:gd name="connsiteY5" fmla="*/ 18255 h 312180"/>
                <a:gd name="connsiteX6" fmla="*/ 80426 w 222229"/>
                <a:gd name="connsiteY6" fmla="*/ 794 h 312180"/>
                <a:gd name="connsiteX7" fmla="*/ 74077 w 222229"/>
                <a:gd name="connsiteY7" fmla="*/ 794 h 312180"/>
                <a:gd name="connsiteX8" fmla="*/ 41800 w 222229"/>
                <a:gd name="connsiteY8" fmla="*/ 18255 h 312180"/>
                <a:gd name="connsiteX9" fmla="*/ 9524 w 222229"/>
                <a:gd name="connsiteY9" fmla="*/ 1323 h 312180"/>
                <a:gd name="connsiteX10" fmla="*/ 3175 w 222229"/>
                <a:gd name="connsiteY10" fmla="*/ 1323 h 312180"/>
                <a:gd name="connsiteX11" fmla="*/ 0 w 222229"/>
                <a:gd name="connsiteY11" fmla="*/ 6614 h 312180"/>
                <a:gd name="connsiteX12" fmla="*/ 0 w 222229"/>
                <a:gd name="connsiteY12" fmla="*/ 309270 h 312180"/>
                <a:gd name="connsiteX13" fmla="*/ 3175 w 222229"/>
                <a:gd name="connsiteY13" fmla="*/ 314561 h 312180"/>
                <a:gd name="connsiteX14" fmla="*/ 9524 w 222229"/>
                <a:gd name="connsiteY14" fmla="*/ 314561 h 312180"/>
                <a:gd name="connsiteX15" fmla="*/ 41800 w 222229"/>
                <a:gd name="connsiteY15" fmla="*/ 297630 h 312180"/>
                <a:gd name="connsiteX16" fmla="*/ 74077 w 222229"/>
                <a:gd name="connsiteY16" fmla="*/ 315090 h 312180"/>
                <a:gd name="connsiteX17" fmla="*/ 77251 w 222229"/>
                <a:gd name="connsiteY17" fmla="*/ 315620 h 312180"/>
                <a:gd name="connsiteX18" fmla="*/ 80426 w 222229"/>
                <a:gd name="connsiteY18" fmla="*/ 314561 h 312180"/>
                <a:gd name="connsiteX19" fmla="*/ 112173 w 222229"/>
                <a:gd name="connsiteY19" fmla="*/ 297101 h 312180"/>
                <a:gd name="connsiteX20" fmla="*/ 144449 w 222229"/>
                <a:gd name="connsiteY20" fmla="*/ 313503 h 312180"/>
                <a:gd name="connsiteX21" fmla="*/ 150270 w 222229"/>
                <a:gd name="connsiteY21" fmla="*/ 313503 h 312180"/>
                <a:gd name="connsiteX22" fmla="*/ 182017 w 222229"/>
                <a:gd name="connsiteY22" fmla="*/ 297101 h 312180"/>
                <a:gd name="connsiteX23" fmla="*/ 214293 w 222229"/>
                <a:gd name="connsiteY23" fmla="*/ 314561 h 312180"/>
                <a:gd name="connsiteX24" fmla="*/ 220643 w 222229"/>
                <a:gd name="connsiteY24" fmla="*/ 314561 h 312180"/>
                <a:gd name="connsiteX25" fmla="*/ 223817 w 222229"/>
                <a:gd name="connsiteY25" fmla="*/ 309270 h 312180"/>
                <a:gd name="connsiteX26" fmla="*/ 223817 w 222229"/>
                <a:gd name="connsiteY26" fmla="*/ 6085 h 312180"/>
                <a:gd name="connsiteX27" fmla="*/ 220643 w 222229"/>
                <a:gd name="connsiteY27" fmla="*/ 794 h 312180"/>
                <a:gd name="connsiteX28" fmla="*/ 211118 w 222229"/>
                <a:gd name="connsiteY28" fmla="*/ 298159 h 312180"/>
                <a:gd name="connsiteX29" fmla="*/ 185192 w 222229"/>
                <a:gd name="connsiteY29" fmla="*/ 284402 h 312180"/>
                <a:gd name="connsiteX30" fmla="*/ 179371 w 222229"/>
                <a:gd name="connsiteY30" fmla="*/ 284402 h 312180"/>
                <a:gd name="connsiteX31" fmla="*/ 147624 w 222229"/>
                <a:gd name="connsiteY31" fmla="*/ 300804 h 312180"/>
                <a:gd name="connsiteX32" fmla="*/ 115348 w 222229"/>
                <a:gd name="connsiteY32" fmla="*/ 284402 h 312180"/>
                <a:gd name="connsiteX33" fmla="*/ 109528 w 222229"/>
                <a:gd name="connsiteY33" fmla="*/ 284402 h 312180"/>
                <a:gd name="connsiteX34" fmla="*/ 77781 w 222229"/>
                <a:gd name="connsiteY34" fmla="*/ 301862 h 312180"/>
                <a:gd name="connsiteX35" fmla="*/ 45504 w 222229"/>
                <a:gd name="connsiteY35" fmla="*/ 284402 h 312180"/>
                <a:gd name="connsiteX36" fmla="*/ 42330 w 222229"/>
                <a:gd name="connsiteY36" fmla="*/ 283873 h 312180"/>
                <a:gd name="connsiteX37" fmla="*/ 39155 w 222229"/>
                <a:gd name="connsiteY37" fmla="*/ 284402 h 312180"/>
                <a:gd name="connsiteX38" fmla="*/ 13757 w 222229"/>
                <a:gd name="connsiteY38" fmla="*/ 298159 h 312180"/>
                <a:gd name="connsiteX39" fmla="*/ 13757 w 222229"/>
                <a:gd name="connsiteY39" fmla="*/ 16668 h 312180"/>
                <a:gd name="connsiteX40" fmla="*/ 39155 w 222229"/>
                <a:gd name="connsiteY40" fmla="*/ 30425 h 312180"/>
                <a:gd name="connsiteX41" fmla="*/ 45504 w 222229"/>
                <a:gd name="connsiteY41" fmla="*/ 30425 h 312180"/>
                <a:gd name="connsiteX42" fmla="*/ 77781 w 222229"/>
                <a:gd name="connsiteY42" fmla="*/ 12963 h 312180"/>
                <a:gd name="connsiteX43" fmla="*/ 109528 w 222229"/>
                <a:gd name="connsiteY43" fmla="*/ 30425 h 312180"/>
                <a:gd name="connsiteX44" fmla="*/ 115348 w 222229"/>
                <a:gd name="connsiteY44" fmla="*/ 30425 h 312180"/>
                <a:gd name="connsiteX45" fmla="*/ 147624 w 222229"/>
                <a:gd name="connsiteY45" fmla="*/ 14022 h 312180"/>
                <a:gd name="connsiteX46" fmla="*/ 179371 w 222229"/>
                <a:gd name="connsiteY46" fmla="*/ 30425 h 312180"/>
                <a:gd name="connsiteX47" fmla="*/ 185192 w 222229"/>
                <a:gd name="connsiteY47" fmla="*/ 30425 h 312180"/>
                <a:gd name="connsiteX48" fmla="*/ 211118 w 222229"/>
                <a:gd name="connsiteY48" fmla="*/ 16668 h 312180"/>
                <a:gd name="connsiteX49" fmla="*/ 211118 w 222229"/>
                <a:gd name="connsiteY49" fmla="*/ 298159 h 31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22229" h="312180">
                  <a:moveTo>
                    <a:pt x="220643" y="794"/>
                  </a:moveTo>
                  <a:cubicBezTo>
                    <a:pt x="218526" y="-265"/>
                    <a:pt x="216410" y="-265"/>
                    <a:pt x="214293" y="794"/>
                  </a:cubicBezTo>
                  <a:lnTo>
                    <a:pt x="182017" y="18255"/>
                  </a:lnTo>
                  <a:lnTo>
                    <a:pt x="150270" y="1852"/>
                  </a:lnTo>
                  <a:cubicBezTo>
                    <a:pt x="148682" y="794"/>
                    <a:pt x="146037" y="794"/>
                    <a:pt x="144449" y="1852"/>
                  </a:cubicBezTo>
                  <a:lnTo>
                    <a:pt x="112173" y="18255"/>
                  </a:lnTo>
                  <a:lnTo>
                    <a:pt x="80426" y="794"/>
                  </a:lnTo>
                  <a:cubicBezTo>
                    <a:pt x="78310" y="-265"/>
                    <a:pt x="76193" y="-265"/>
                    <a:pt x="74077" y="794"/>
                  </a:cubicBezTo>
                  <a:lnTo>
                    <a:pt x="41800" y="18255"/>
                  </a:lnTo>
                  <a:lnTo>
                    <a:pt x="9524" y="1323"/>
                  </a:lnTo>
                  <a:cubicBezTo>
                    <a:pt x="7408" y="264"/>
                    <a:pt x="5291" y="264"/>
                    <a:pt x="3175" y="1323"/>
                  </a:cubicBezTo>
                  <a:cubicBezTo>
                    <a:pt x="1058" y="2381"/>
                    <a:pt x="0" y="4498"/>
                    <a:pt x="0" y="6614"/>
                  </a:cubicBezTo>
                  <a:lnTo>
                    <a:pt x="0" y="309270"/>
                  </a:lnTo>
                  <a:cubicBezTo>
                    <a:pt x="0" y="311387"/>
                    <a:pt x="1058" y="313503"/>
                    <a:pt x="3175" y="314561"/>
                  </a:cubicBezTo>
                  <a:cubicBezTo>
                    <a:pt x="5291" y="315620"/>
                    <a:pt x="7408" y="315620"/>
                    <a:pt x="9524" y="314561"/>
                  </a:cubicBezTo>
                  <a:lnTo>
                    <a:pt x="41800" y="297630"/>
                  </a:lnTo>
                  <a:lnTo>
                    <a:pt x="74077" y="315090"/>
                  </a:lnTo>
                  <a:cubicBezTo>
                    <a:pt x="75135" y="315620"/>
                    <a:pt x="76193" y="315620"/>
                    <a:pt x="77251" y="315620"/>
                  </a:cubicBezTo>
                  <a:cubicBezTo>
                    <a:pt x="78310" y="315620"/>
                    <a:pt x="79368" y="315090"/>
                    <a:pt x="80426" y="314561"/>
                  </a:cubicBezTo>
                  <a:lnTo>
                    <a:pt x="112173" y="297101"/>
                  </a:lnTo>
                  <a:lnTo>
                    <a:pt x="144449" y="313503"/>
                  </a:lnTo>
                  <a:cubicBezTo>
                    <a:pt x="146566" y="314561"/>
                    <a:pt x="148682" y="314561"/>
                    <a:pt x="150270" y="313503"/>
                  </a:cubicBezTo>
                  <a:lnTo>
                    <a:pt x="182017" y="297101"/>
                  </a:lnTo>
                  <a:lnTo>
                    <a:pt x="214293" y="314561"/>
                  </a:lnTo>
                  <a:cubicBezTo>
                    <a:pt x="216410" y="315620"/>
                    <a:pt x="218526" y="315620"/>
                    <a:pt x="220643" y="314561"/>
                  </a:cubicBezTo>
                  <a:cubicBezTo>
                    <a:pt x="222759" y="313503"/>
                    <a:pt x="223817" y="311387"/>
                    <a:pt x="223817" y="309270"/>
                  </a:cubicBezTo>
                  <a:lnTo>
                    <a:pt x="223817" y="6085"/>
                  </a:lnTo>
                  <a:cubicBezTo>
                    <a:pt x="223817" y="3969"/>
                    <a:pt x="222759" y="1852"/>
                    <a:pt x="220643" y="794"/>
                  </a:cubicBezTo>
                  <a:close/>
                  <a:moveTo>
                    <a:pt x="211118" y="298159"/>
                  </a:moveTo>
                  <a:lnTo>
                    <a:pt x="185192" y="284402"/>
                  </a:lnTo>
                  <a:cubicBezTo>
                    <a:pt x="183075" y="283343"/>
                    <a:pt x="180959" y="283343"/>
                    <a:pt x="179371" y="284402"/>
                  </a:cubicBezTo>
                  <a:lnTo>
                    <a:pt x="147624" y="300804"/>
                  </a:lnTo>
                  <a:lnTo>
                    <a:pt x="115348" y="284402"/>
                  </a:lnTo>
                  <a:cubicBezTo>
                    <a:pt x="113231" y="283343"/>
                    <a:pt x="111115" y="283343"/>
                    <a:pt x="109528" y="284402"/>
                  </a:cubicBezTo>
                  <a:lnTo>
                    <a:pt x="77781" y="301862"/>
                  </a:lnTo>
                  <a:lnTo>
                    <a:pt x="45504" y="284402"/>
                  </a:lnTo>
                  <a:cubicBezTo>
                    <a:pt x="44446" y="283873"/>
                    <a:pt x="43388" y="283873"/>
                    <a:pt x="42330" y="283873"/>
                  </a:cubicBezTo>
                  <a:cubicBezTo>
                    <a:pt x="41271" y="283873"/>
                    <a:pt x="40213" y="283873"/>
                    <a:pt x="39155" y="284402"/>
                  </a:cubicBezTo>
                  <a:lnTo>
                    <a:pt x="13757" y="298159"/>
                  </a:lnTo>
                  <a:lnTo>
                    <a:pt x="13757" y="16668"/>
                  </a:lnTo>
                  <a:lnTo>
                    <a:pt x="39155" y="30425"/>
                  </a:lnTo>
                  <a:cubicBezTo>
                    <a:pt x="41271" y="31482"/>
                    <a:pt x="43388" y="31482"/>
                    <a:pt x="45504" y="30425"/>
                  </a:cubicBezTo>
                  <a:lnTo>
                    <a:pt x="77781" y="12963"/>
                  </a:lnTo>
                  <a:lnTo>
                    <a:pt x="109528" y="30425"/>
                  </a:lnTo>
                  <a:cubicBezTo>
                    <a:pt x="111644" y="31482"/>
                    <a:pt x="113761" y="31482"/>
                    <a:pt x="115348" y="30425"/>
                  </a:cubicBezTo>
                  <a:lnTo>
                    <a:pt x="147624" y="14022"/>
                  </a:lnTo>
                  <a:lnTo>
                    <a:pt x="179371" y="30425"/>
                  </a:lnTo>
                  <a:cubicBezTo>
                    <a:pt x="181488" y="31482"/>
                    <a:pt x="183604" y="31482"/>
                    <a:pt x="185192" y="30425"/>
                  </a:cubicBezTo>
                  <a:lnTo>
                    <a:pt x="211118" y="16668"/>
                  </a:lnTo>
                  <a:lnTo>
                    <a:pt x="211118" y="298159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59" name="Forma libre 247">
              <a:extLst>
                <a:ext uri="{FF2B5EF4-FFF2-40B4-BE49-F238E27FC236}">
                  <a16:creationId xmlns:a16="http://schemas.microsoft.com/office/drawing/2014/main" id="{F9DC20C0-9F86-686D-C8F2-1C3C717458E8}"/>
                </a:ext>
              </a:extLst>
            </p:cNvPr>
            <p:cNvSpPr/>
            <p:nvPr/>
          </p:nvSpPr>
          <p:spPr>
            <a:xfrm>
              <a:off x="1629443" y="7330415"/>
              <a:ext cx="100533" cy="10582"/>
            </a:xfrm>
            <a:custGeom>
              <a:avLst/>
              <a:gdLst>
                <a:gd name="connsiteX0" fmla="*/ 6349 w 100532"/>
                <a:gd name="connsiteY0" fmla="*/ 12699 h 10582"/>
                <a:gd name="connsiteX1" fmla="*/ 96829 w 100532"/>
                <a:gd name="connsiteY1" fmla="*/ 12699 h 10582"/>
                <a:gd name="connsiteX2" fmla="*/ 103178 w 100532"/>
                <a:gd name="connsiteY2" fmla="*/ 6349 h 10582"/>
                <a:gd name="connsiteX3" fmla="*/ 96829 w 100532"/>
                <a:gd name="connsiteY3" fmla="*/ 0 h 10582"/>
                <a:gd name="connsiteX4" fmla="*/ 6349 w 100532"/>
                <a:gd name="connsiteY4" fmla="*/ 0 h 10582"/>
                <a:gd name="connsiteX5" fmla="*/ 0 w 100532"/>
                <a:gd name="connsiteY5" fmla="*/ 6349 h 10582"/>
                <a:gd name="connsiteX6" fmla="*/ 6349 w 100532"/>
                <a:gd name="connsiteY6" fmla="*/ 12699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532" h="10582">
                  <a:moveTo>
                    <a:pt x="6349" y="12699"/>
                  </a:moveTo>
                  <a:lnTo>
                    <a:pt x="96829" y="12699"/>
                  </a:lnTo>
                  <a:cubicBezTo>
                    <a:pt x="100533" y="12699"/>
                    <a:pt x="103178" y="10053"/>
                    <a:pt x="103178" y="6349"/>
                  </a:cubicBezTo>
                  <a:cubicBezTo>
                    <a:pt x="103178" y="2646"/>
                    <a:pt x="100533" y="0"/>
                    <a:pt x="96829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60" name="Forma libre 248">
              <a:extLst>
                <a:ext uri="{FF2B5EF4-FFF2-40B4-BE49-F238E27FC236}">
                  <a16:creationId xmlns:a16="http://schemas.microsoft.com/office/drawing/2014/main" id="{18CBFC5D-28DC-9265-0E8E-F11898EE41F5}"/>
                </a:ext>
              </a:extLst>
            </p:cNvPr>
            <p:cNvSpPr/>
            <p:nvPr/>
          </p:nvSpPr>
          <p:spPr>
            <a:xfrm>
              <a:off x="1614099" y="7367982"/>
              <a:ext cx="132280" cy="10582"/>
            </a:xfrm>
            <a:custGeom>
              <a:avLst/>
              <a:gdLst>
                <a:gd name="connsiteX0" fmla="*/ 126989 w 132279"/>
                <a:gd name="connsiteY0" fmla="*/ 0 h 10582"/>
                <a:gd name="connsiteX1" fmla="*/ 6349 w 132279"/>
                <a:gd name="connsiteY1" fmla="*/ 0 h 10582"/>
                <a:gd name="connsiteX2" fmla="*/ 0 w 132279"/>
                <a:gd name="connsiteY2" fmla="*/ 6349 h 10582"/>
                <a:gd name="connsiteX3" fmla="*/ 6349 w 132279"/>
                <a:gd name="connsiteY3" fmla="*/ 12699 h 10582"/>
                <a:gd name="connsiteX4" fmla="*/ 126989 w 132279"/>
                <a:gd name="connsiteY4" fmla="*/ 12699 h 10582"/>
                <a:gd name="connsiteX5" fmla="*/ 133338 w 132279"/>
                <a:gd name="connsiteY5" fmla="*/ 6349 h 10582"/>
                <a:gd name="connsiteX6" fmla="*/ 126989 w 132279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79" h="10582">
                  <a:moveTo>
                    <a:pt x="126989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126989" y="12699"/>
                  </a:lnTo>
                  <a:cubicBezTo>
                    <a:pt x="130692" y="12699"/>
                    <a:pt x="133338" y="10053"/>
                    <a:pt x="133338" y="6349"/>
                  </a:cubicBezTo>
                  <a:cubicBezTo>
                    <a:pt x="133338" y="2646"/>
                    <a:pt x="130692" y="0"/>
                    <a:pt x="12698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61" name="Forma libre 249">
              <a:extLst>
                <a:ext uri="{FF2B5EF4-FFF2-40B4-BE49-F238E27FC236}">
                  <a16:creationId xmlns:a16="http://schemas.microsoft.com/office/drawing/2014/main" id="{C7D7D31B-3A00-C1D0-6C49-898E4822A510}"/>
                </a:ext>
              </a:extLst>
            </p:cNvPr>
            <p:cNvSpPr/>
            <p:nvPr/>
          </p:nvSpPr>
          <p:spPr>
            <a:xfrm>
              <a:off x="1614099" y="7405550"/>
              <a:ext cx="132280" cy="10582"/>
            </a:xfrm>
            <a:custGeom>
              <a:avLst/>
              <a:gdLst>
                <a:gd name="connsiteX0" fmla="*/ 126989 w 132279"/>
                <a:gd name="connsiteY0" fmla="*/ 0 h 10582"/>
                <a:gd name="connsiteX1" fmla="*/ 6349 w 132279"/>
                <a:gd name="connsiteY1" fmla="*/ 0 h 10582"/>
                <a:gd name="connsiteX2" fmla="*/ 0 w 132279"/>
                <a:gd name="connsiteY2" fmla="*/ 6350 h 10582"/>
                <a:gd name="connsiteX3" fmla="*/ 6349 w 132279"/>
                <a:gd name="connsiteY3" fmla="*/ 12699 h 10582"/>
                <a:gd name="connsiteX4" fmla="*/ 126989 w 132279"/>
                <a:gd name="connsiteY4" fmla="*/ 12699 h 10582"/>
                <a:gd name="connsiteX5" fmla="*/ 133338 w 132279"/>
                <a:gd name="connsiteY5" fmla="*/ 6350 h 10582"/>
                <a:gd name="connsiteX6" fmla="*/ 126989 w 132279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79" h="10582">
                  <a:moveTo>
                    <a:pt x="126989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50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126989" y="12699"/>
                  </a:lnTo>
                  <a:cubicBezTo>
                    <a:pt x="130692" y="12699"/>
                    <a:pt x="133338" y="10053"/>
                    <a:pt x="133338" y="6350"/>
                  </a:cubicBezTo>
                  <a:cubicBezTo>
                    <a:pt x="133338" y="2646"/>
                    <a:pt x="130692" y="0"/>
                    <a:pt x="12698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62" name="Forma libre 250">
              <a:extLst>
                <a:ext uri="{FF2B5EF4-FFF2-40B4-BE49-F238E27FC236}">
                  <a16:creationId xmlns:a16="http://schemas.microsoft.com/office/drawing/2014/main" id="{7E97802C-ED55-625E-CFB7-AB3425B8BC62}"/>
                </a:ext>
              </a:extLst>
            </p:cNvPr>
            <p:cNvSpPr/>
            <p:nvPr/>
          </p:nvSpPr>
          <p:spPr>
            <a:xfrm>
              <a:off x="1674418" y="7209776"/>
              <a:ext cx="10582" cy="15874"/>
            </a:xfrm>
            <a:custGeom>
              <a:avLst/>
              <a:gdLst>
                <a:gd name="connsiteX0" fmla="*/ 6349 w 10582"/>
                <a:gd name="connsiteY0" fmla="*/ 19048 h 15873"/>
                <a:gd name="connsiteX1" fmla="*/ 12699 w 10582"/>
                <a:gd name="connsiteY1" fmla="*/ 12699 h 15873"/>
                <a:gd name="connsiteX2" fmla="*/ 12699 w 10582"/>
                <a:gd name="connsiteY2" fmla="*/ 6350 h 15873"/>
                <a:gd name="connsiteX3" fmla="*/ 6349 w 10582"/>
                <a:gd name="connsiteY3" fmla="*/ 0 h 15873"/>
                <a:gd name="connsiteX4" fmla="*/ 0 w 10582"/>
                <a:gd name="connsiteY4" fmla="*/ 6350 h 15873"/>
                <a:gd name="connsiteX5" fmla="*/ 0 w 10582"/>
                <a:gd name="connsiteY5" fmla="*/ 12699 h 15873"/>
                <a:gd name="connsiteX6" fmla="*/ 6349 w 10582"/>
                <a:gd name="connsiteY6" fmla="*/ 19048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19048"/>
                  </a:moveTo>
                  <a:cubicBezTo>
                    <a:pt x="10053" y="19048"/>
                    <a:pt x="12699" y="16403"/>
                    <a:pt x="12699" y="12699"/>
                  </a:cubicBez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lnTo>
                    <a:pt x="0" y="12699"/>
                  </a:lnTo>
                  <a:cubicBezTo>
                    <a:pt x="0" y="15874"/>
                    <a:pt x="2646" y="19048"/>
                    <a:pt x="6349" y="1904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83" name="Forma libre 251">
              <a:extLst>
                <a:ext uri="{FF2B5EF4-FFF2-40B4-BE49-F238E27FC236}">
                  <a16:creationId xmlns:a16="http://schemas.microsoft.com/office/drawing/2014/main" id="{0BC339E6-7AB6-F7F2-F58F-80763873FAFE}"/>
                </a:ext>
              </a:extLst>
            </p:cNvPr>
            <p:cNvSpPr/>
            <p:nvPr/>
          </p:nvSpPr>
          <p:spPr>
            <a:xfrm>
              <a:off x="1674418" y="7300255"/>
              <a:ext cx="10582" cy="15874"/>
            </a:xfrm>
            <a:custGeom>
              <a:avLst/>
              <a:gdLst>
                <a:gd name="connsiteX0" fmla="*/ 0 w 10582"/>
                <a:gd name="connsiteY0" fmla="*/ 6350 h 15873"/>
                <a:gd name="connsiteX1" fmla="*/ 0 w 10582"/>
                <a:gd name="connsiteY1" fmla="*/ 11641 h 15873"/>
                <a:gd name="connsiteX2" fmla="*/ 6349 w 10582"/>
                <a:gd name="connsiteY2" fmla="*/ 17990 h 15873"/>
                <a:gd name="connsiteX3" fmla="*/ 12699 w 10582"/>
                <a:gd name="connsiteY3" fmla="*/ 11641 h 15873"/>
                <a:gd name="connsiteX4" fmla="*/ 12699 w 10582"/>
                <a:gd name="connsiteY4" fmla="*/ 6350 h 15873"/>
                <a:gd name="connsiteX5" fmla="*/ 6349 w 10582"/>
                <a:gd name="connsiteY5" fmla="*/ 0 h 15873"/>
                <a:gd name="connsiteX6" fmla="*/ 0 w 10582"/>
                <a:gd name="connsiteY6" fmla="*/ 635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0" y="6350"/>
                  </a:moveTo>
                  <a:lnTo>
                    <a:pt x="0" y="11641"/>
                  </a:lnTo>
                  <a:cubicBezTo>
                    <a:pt x="0" y="15345"/>
                    <a:pt x="2646" y="17990"/>
                    <a:pt x="6349" y="17990"/>
                  </a:cubicBezTo>
                  <a:cubicBezTo>
                    <a:pt x="10053" y="17990"/>
                    <a:pt x="12699" y="15345"/>
                    <a:pt x="12699" y="11641"/>
                  </a:cubicBez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84" name="Forma libre 252">
              <a:extLst>
                <a:ext uri="{FF2B5EF4-FFF2-40B4-BE49-F238E27FC236}">
                  <a16:creationId xmlns:a16="http://schemas.microsoft.com/office/drawing/2014/main" id="{A3DE4C18-BB97-BD47-1849-B9FD88E65971}"/>
                </a:ext>
              </a:extLst>
            </p:cNvPr>
            <p:cNvSpPr/>
            <p:nvPr/>
          </p:nvSpPr>
          <p:spPr>
            <a:xfrm>
              <a:off x="1649021" y="7233586"/>
              <a:ext cx="63494" cy="58203"/>
            </a:xfrm>
            <a:custGeom>
              <a:avLst/>
              <a:gdLst>
                <a:gd name="connsiteX0" fmla="*/ 44975 w 63494"/>
                <a:gd name="connsiteY0" fmla="*/ 49737 h 58203"/>
                <a:gd name="connsiteX1" fmla="*/ 6878 w 63494"/>
                <a:gd name="connsiteY1" fmla="*/ 49737 h 58203"/>
                <a:gd name="connsiteX2" fmla="*/ 529 w 63494"/>
                <a:gd name="connsiteY2" fmla="*/ 56086 h 58203"/>
                <a:gd name="connsiteX3" fmla="*/ 6878 w 63494"/>
                <a:gd name="connsiteY3" fmla="*/ 62436 h 58203"/>
                <a:gd name="connsiteX4" fmla="*/ 44975 w 63494"/>
                <a:gd name="connsiteY4" fmla="*/ 62436 h 58203"/>
                <a:gd name="connsiteX5" fmla="*/ 64023 w 63494"/>
                <a:gd name="connsiteY5" fmla="*/ 43388 h 58203"/>
                <a:gd name="connsiteX6" fmla="*/ 44975 w 63494"/>
                <a:gd name="connsiteY6" fmla="*/ 24339 h 58203"/>
                <a:gd name="connsiteX7" fmla="*/ 31747 w 63494"/>
                <a:gd name="connsiteY7" fmla="*/ 24339 h 58203"/>
                <a:gd name="connsiteX8" fmla="*/ 31747 w 63494"/>
                <a:gd name="connsiteY8" fmla="*/ 24339 h 58203"/>
                <a:gd name="connsiteX9" fmla="*/ 19048 w 63494"/>
                <a:gd name="connsiteY9" fmla="*/ 24339 h 58203"/>
                <a:gd name="connsiteX10" fmla="*/ 13228 w 63494"/>
                <a:gd name="connsiteY10" fmla="*/ 18519 h 58203"/>
                <a:gd name="connsiteX11" fmla="*/ 19048 w 63494"/>
                <a:gd name="connsiteY11" fmla="*/ 12699 h 58203"/>
                <a:gd name="connsiteX12" fmla="*/ 56616 w 63494"/>
                <a:gd name="connsiteY12" fmla="*/ 12699 h 58203"/>
                <a:gd name="connsiteX13" fmla="*/ 62965 w 63494"/>
                <a:gd name="connsiteY13" fmla="*/ 6350 h 58203"/>
                <a:gd name="connsiteX14" fmla="*/ 56616 w 63494"/>
                <a:gd name="connsiteY14" fmla="*/ 0 h 58203"/>
                <a:gd name="connsiteX15" fmla="*/ 19048 w 63494"/>
                <a:gd name="connsiteY15" fmla="*/ 0 h 58203"/>
                <a:gd name="connsiteX16" fmla="*/ 0 w 63494"/>
                <a:gd name="connsiteY16" fmla="*/ 19048 h 58203"/>
                <a:gd name="connsiteX17" fmla="*/ 19048 w 63494"/>
                <a:gd name="connsiteY17" fmla="*/ 38097 h 58203"/>
                <a:gd name="connsiteX18" fmla="*/ 31747 w 63494"/>
                <a:gd name="connsiteY18" fmla="*/ 38097 h 58203"/>
                <a:gd name="connsiteX19" fmla="*/ 31747 w 63494"/>
                <a:gd name="connsiteY19" fmla="*/ 38097 h 58203"/>
                <a:gd name="connsiteX20" fmla="*/ 44975 w 63494"/>
                <a:gd name="connsiteY20" fmla="*/ 38097 h 58203"/>
                <a:gd name="connsiteX21" fmla="*/ 50795 w 63494"/>
                <a:gd name="connsiteY21" fmla="*/ 43917 h 58203"/>
                <a:gd name="connsiteX22" fmla="*/ 44975 w 63494"/>
                <a:gd name="connsiteY22" fmla="*/ 49737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494" h="58203">
                  <a:moveTo>
                    <a:pt x="44975" y="49737"/>
                  </a:moveTo>
                  <a:lnTo>
                    <a:pt x="6878" y="49737"/>
                  </a:lnTo>
                  <a:cubicBezTo>
                    <a:pt x="3175" y="49737"/>
                    <a:pt x="529" y="52383"/>
                    <a:pt x="529" y="56086"/>
                  </a:cubicBezTo>
                  <a:cubicBezTo>
                    <a:pt x="529" y="59791"/>
                    <a:pt x="3175" y="62436"/>
                    <a:pt x="6878" y="62436"/>
                  </a:cubicBezTo>
                  <a:lnTo>
                    <a:pt x="44975" y="62436"/>
                  </a:lnTo>
                  <a:cubicBezTo>
                    <a:pt x="55557" y="62436"/>
                    <a:pt x="64023" y="53971"/>
                    <a:pt x="64023" y="43388"/>
                  </a:cubicBezTo>
                  <a:cubicBezTo>
                    <a:pt x="64023" y="32806"/>
                    <a:pt x="55557" y="24339"/>
                    <a:pt x="44975" y="24339"/>
                  </a:cubicBezTo>
                  <a:lnTo>
                    <a:pt x="31747" y="24339"/>
                  </a:lnTo>
                  <a:cubicBezTo>
                    <a:pt x="31747" y="24339"/>
                    <a:pt x="31747" y="24339"/>
                    <a:pt x="31747" y="24339"/>
                  </a:cubicBezTo>
                  <a:lnTo>
                    <a:pt x="19048" y="24339"/>
                  </a:lnTo>
                  <a:cubicBezTo>
                    <a:pt x="15874" y="24339"/>
                    <a:pt x="13228" y="21694"/>
                    <a:pt x="13228" y="18519"/>
                  </a:cubicBezTo>
                  <a:cubicBezTo>
                    <a:pt x="13228" y="15345"/>
                    <a:pt x="15874" y="12699"/>
                    <a:pt x="19048" y="12699"/>
                  </a:cubicBezTo>
                  <a:lnTo>
                    <a:pt x="56616" y="12699"/>
                  </a:lnTo>
                  <a:cubicBezTo>
                    <a:pt x="60320" y="12699"/>
                    <a:pt x="62965" y="10053"/>
                    <a:pt x="62965" y="6350"/>
                  </a:cubicBezTo>
                  <a:cubicBezTo>
                    <a:pt x="62965" y="2646"/>
                    <a:pt x="60320" y="0"/>
                    <a:pt x="56616" y="0"/>
                  </a:cubicBezTo>
                  <a:lnTo>
                    <a:pt x="19048" y="0"/>
                  </a:lnTo>
                  <a:cubicBezTo>
                    <a:pt x="8466" y="0"/>
                    <a:pt x="0" y="8466"/>
                    <a:pt x="0" y="19048"/>
                  </a:cubicBezTo>
                  <a:cubicBezTo>
                    <a:pt x="0" y="29631"/>
                    <a:pt x="8466" y="38097"/>
                    <a:pt x="19048" y="38097"/>
                  </a:cubicBezTo>
                  <a:lnTo>
                    <a:pt x="31747" y="38097"/>
                  </a:lnTo>
                  <a:cubicBezTo>
                    <a:pt x="31747" y="38097"/>
                    <a:pt x="31747" y="38097"/>
                    <a:pt x="31747" y="38097"/>
                  </a:cubicBezTo>
                  <a:lnTo>
                    <a:pt x="44975" y="38097"/>
                  </a:lnTo>
                  <a:cubicBezTo>
                    <a:pt x="48150" y="38097"/>
                    <a:pt x="50795" y="40743"/>
                    <a:pt x="50795" y="43917"/>
                  </a:cubicBezTo>
                  <a:cubicBezTo>
                    <a:pt x="50795" y="47092"/>
                    <a:pt x="48150" y="49737"/>
                    <a:pt x="44975" y="4973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</p:grpSp>
      <p:grpSp>
        <p:nvGrpSpPr>
          <p:cNvPr id="85" name="Grupo 49">
            <a:extLst>
              <a:ext uri="{FF2B5EF4-FFF2-40B4-BE49-F238E27FC236}">
                <a16:creationId xmlns:a16="http://schemas.microsoft.com/office/drawing/2014/main" id="{5A390657-3A45-FCBB-9E7F-65A84CED755B}"/>
              </a:ext>
            </a:extLst>
          </p:cNvPr>
          <p:cNvGrpSpPr/>
          <p:nvPr/>
        </p:nvGrpSpPr>
        <p:grpSpPr>
          <a:xfrm>
            <a:off x="8325231" y="1142260"/>
            <a:ext cx="591211" cy="620665"/>
            <a:chOff x="2272852" y="6408689"/>
            <a:chExt cx="311982" cy="327525"/>
          </a:xfrm>
          <a:solidFill>
            <a:srgbClr val="002060"/>
          </a:solidFill>
        </p:grpSpPr>
        <p:sp>
          <p:nvSpPr>
            <p:cNvPr id="86" name="Forma libre 212">
              <a:extLst>
                <a:ext uri="{FF2B5EF4-FFF2-40B4-BE49-F238E27FC236}">
                  <a16:creationId xmlns:a16="http://schemas.microsoft.com/office/drawing/2014/main" id="{8996B458-700F-1F6F-BC45-F49F4538E932}"/>
                </a:ext>
              </a:extLst>
            </p:cNvPr>
            <p:cNvSpPr/>
            <p:nvPr/>
          </p:nvSpPr>
          <p:spPr>
            <a:xfrm>
              <a:off x="2272852" y="6428690"/>
              <a:ext cx="232812" cy="211648"/>
            </a:xfrm>
            <a:custGeom>
              <a:avLst/>
              <a:gdLst>
                <a:gd name="connsiteX0" fmla="*/ 187837 w 232812"/>
                <a:gd name="connsiteY0" fmla="*/ 215458 h 211647"/>
                <a:gd name="connsiteX1" fmla="*/ 207944 w 232812"/>
                <a:gd name="connsiteY1" fmla="*/ 215458 h 211647"/>
                <a:gd name="connsiteX2" fmla="*/ 233342 w 232812"/>
                <a:gd name="connsiteY2" fmla="*/ 201172 h 211647"/>
                <a:gd name="connsiteX3" fmla="*/ 234400 w 232812"/>
                <a:gd name="connsiteY3" fmla="*/ 171541 h 211647"/>
                <a:gd name="connsiteX4" fmla="*/ 198420 w 232812"/>
                <a:gd name="connsiteY4" fmla="*/ 115455 h 211647"/>
                <a:gd name="connsiteX5" fmla="*/ 189425 w 232812"/>
                <a:gd name="connsiteY5" fmla="*/ 113338 h 211647"/>
                <a:gd name="connsiteX6" fmla="*/ 187308 w 232812"/>
                <a:gd name="connsiteY6" fmla="*/ 122333 h 211647"/>
                <a:gd name="connsiteX7" fmla="*/ 222759 w 232812"/>
                <a:gd name="connsiteY7" fmla="*/ 177890 h 211647"/>
                <a:gd name="connsiteX8" fmla="*/ 222230 w 232812"/>
                <a:gd name="connsiteY8" fmla="*/ 194822 h 211647"/>
                <a:gd name="connsiteX9" fmla="*/ 207415 w 232812"/>
                <a:gd name="connsiteY9" fmla="*/ 202759 h 211647"/>
                <a:gd name="connsiteX10" fmla="*/ 187837 w 232812"/>
                <a:gd name="connsiteY10" fmla="*/ 202759 h 211647"/>
                <a:gd name="connsiteX11" fmla="*/ 97358 w 232812"/>
                <a:gd name="connsiteY11" fmla="*/ 202759 h 211647"/>
                <a:gd name="connsiteX12" fmla="*/ 77251 w 232812"/>
                <a:gd name="connsiteY12" fmla="*/ 202759 h 211647"/>
                <a:gd name="connsiteX13" fmla="*/ 62436 w 232812"/>
                <a:gd name="connsiteY13" fmla="*/ 194822 h 211647"/>
                <a:gd name="connsiteX14" fmla="*/ 61378 w 232812"/>
                <a:gd name="connsiteY14" fmla="*/ 178419 h 211647"/>
                <a:gd name="connsiteX15" fmla="*/ 114290 w 232812"/>
                <a:gd name="connsiteY15" fmla="*/ 91644 h 211647"/>
                <a:gd name="connsiteX16" fmla="*/ 129634 w 232812"/>
                <a:gd name="connsiteY16" fmla="*/ 77358 h 211647"/>
                <a:gd name="connsiteX17" fmla="*/ 130163 w 232812"/>
                <a:gd name="connsiteY17" fmla="*/ 56193 h 211647"/>
                <a:gd name="connsiteX18" fmla="*/ 143920 w 232812"/>
                <a:gd name="connsiteY18" fmla="*/ 45081 h 211647"/>
                <a:gd name="connsiteX19" fmla="*/ 146566 w 232812"/>
                <a:gd name="connsiteY19" fmla="*/ 46139 h 211647"/>
                <a:gd name="connsiteX20" fmla="*/ 146037 w 232812"/>
                <a:gd name="connsiteY20" fmla="*/ 48785 h 211647"/>
                <a:gd name="connsiteX21" fmla="*/ 149741 w 232812"/>
                <a:gd name="connsiteY21" fmla="*/ 58309 h 211647"/>
                <a:gd name="connsiteX22" fmla="*/ 146037 w 232812"/>
                <a:gd name="connsiteY22" fmla="*/ 67834 h 211647"/>
                <a:gd name="connsiteX23" fmla="*/ 149741 w 232812"/>
                <a:gd name="connsiteY23" fmla="*/ 77358 h 211647"/>
                <a:gd name="connsiteX24" fmla="*/ 146037 w 232812"/>
                <a:gd name="connsiteY24" fmla="*/ 86882 h 211647"/>
                <a:gd name="connsiteX25" fmla="*/ 161910 w 232812"/>
                <a:gd name="connsiteY25" fmla="*/ 102756 h 211647"/>
                <a:gd name="connsiteX26" fmla="*/ 179900 w 232812"/>
                <a:gd name="connsiteY26" fmla="*/ 102756 h 211647"/>
                <a:gd name="connsiteX27" fmla="*/ 195774 w 232812"/>
                <a:gd name="connsiteY27" fmla="*/ 86882 h 211647"/>
                <a:gd name="connsiteX28" fmla="*/ 192070 w 232812"/>
                <a:gd name="connsiteY28" fmla="*/ 77358 h 211647"/>
                <a:gd name="connsiteX29" fmla="*/ 195774 w 232812"/>
                <a:gd name="connsiteY29" fmla="*/ 67834 h 211647"/>
                <a:gd name="connsiteX30" fmla="*/ 192070 w 232812"/>
                <a:gd name="connsiteY30" fmla="*/ 58309 h 211647"/>
                <a:gd name="connsiteX31" fmla="*/ 195774 w 232812"/>
                <a:gd name="connsiteY31" fmla="*/ 48785 h 211647"/>
                <a:gd name="connsiteX32" fmla="*/ 192070 w 232812"/>
                <a:gd name="connsiteY32" fmla="*/ 39261 h 211647"/>
                <a:gd name="connsiteX33" fmla="*/ 195774 w 232812"/>
                <a:gd name="connsiteY33" fmla="*/ 29737 h 211647"/>
                <a:gd name="connsiteX34" fmla="*/ 179900 w 232812"/>
                <a:gd name="connsiteY34" fmla="*/ 13863 h 211647"/>
                <a:gd name="connsiteX35" fmla="*/ 157677 w 232812"/>
                <a:gd name="connsiteY35" fmla="*/ 13863 h 211647"/>
                <a:gd name="connsiteX36" fmla="*/ 155561 w 232812"/>
                <a:gd name="connsiteY36" fmla="*/ 14392 h 211647"/>
                <a:gd name="connsiteX37" fmla="*/ 132809 w 232812"/>
                <a:gd name="connsiteY37" fmla="*/ 1694 h 211647"/>
                <a:gd name="connsiteX38" fmla="*/ 117993 w 232812"/>
                <a:gd name="connsiteY38" fmla="*/ 2752 h 211647"/>
                <a:gd name="connsiteX39" fmla="*/ 94712 w 232812"/>
                <a:gd name="connsiteY39" fmla="*/ 21800 h 211647"/>
                <a:gd name="connsiteX40" fmla="*/ 6349 w 232812"/>
                <a:gd name="connsiteY40" fmla="*/ 21800 h 211647"/>
                <a:gd name="connsiteX41" fmla="*/ 0 w 232812"/>
                <a:gd name="connsiteY41" fmla="*/ 28150 h 211647"/>
                <a:gd name="connsiteX42" fmla="*/ 0 w 232812"/>
                <a:gd name="connsiteY42" fmla="*/ 84765 h 211647"/>
                <a:gd name="connsiteX43" fmla="*/ 6349 w 232812"/>
                <a:gd name="connsiteY43" fmla="*/ 91115 h 211647"/>
                <a:gd name="connsiteX44" fmla="*/ 95771 w 232812"/>
                <a:gd name="connsiteY44" fmla="*/ 91115 h 211647"/>
                <a:gd name="connsiteX45" fmla="*/ 98416 w 232812"/>
                <a:gd name="connsiteY45" fmla="*/ 91644 h 211647"/>
                <a:gd name="connsiteX46" fmla="*/ 49737 w 232812"/>
                <a:gd name="connsiteY46" fmla="*/ 171541 h 211647"/>
                <a:gd name="connsiteX47" fmla="*/ 51325 w 232812"/>
                <a:gd name="connsiteY47" fmla="*/ 200643 h 211647"/>
                <a:gd name="connsiteX48" fmla="*/ 76722 w 232812"/>
                <a:gd name="connsiteY48" fmla="*/ 214929 h 211647"/>
                <a:gd name="connsiteX49" fmla="*/ 96829 w 232812"/>
                <a:gd name="connsiteY49" fmla="*/ 214929 h 211647"/>
                <a:gd name="connsiteX50" fmla="*/ 187837 w 232812"/>
                <a:gd name="connsiteY50" fmla="*/ 214929 h 211647"/>
                <a:gd name="connsiteX51" fmla="*/ 171435 w 232812"/>
                <a:gd name="connsiteY51" fmla="*/ 45610 h 211647"/>
                <a:gd name="connsiteX52" fmla="*/ 173022 w 232812"/>
                <a:gd name="connsiteY52" fmla="*/ 45610 h 211647"/>
                <a:gd name="connsiteX53" fmla="*/ 180959 w 232812"/>
                <a:gd name="connsiteY53" fmla="*/ 45610 h 211647"/>
                <a:gd name="connsiteX54" fmla="*/ 184133 w 232812"/>
                <a:gd name="connsiteY54" fmla="*/ 48785 h 211647"/>
                <a:gd name="connsiteX55" fmla="*/ 180959 w 232812"/>
                <a:gd name="connsiteY55" fmla="*/ 51960 h 211647"/>
                <a:gd name="connsiteX56" fmla="*/ 162969 w 232812"/>
                <a:gd name="connsiteY56" fmla="*/ 51960 h 211647"/>
                <a:gd name="connsiteX57" fmla="*/ 160323 w 232812"/>
                <a:gd name="connsiteY57" fmla="*/ 50373 h 211647"/>
                <a:gd name="connsiteX58" fmla="*/ 171435 w 232812"/>
                <a:gd name="connsiteY58" fmla="*/ 45610 h 211647"/>
                <a:gd name="connsiteX59" fmla="*/ 184133 w 232812"/>
                <a:gd name="connsiteY59" fmla="*/ 68363 h 211647"/>
                <a:gd name="connsiteX60" fmla="*/ 180959 w 232812"/>
                <a:gd name="connsiteY60" fmla="*/ 71537 h 211647"/>
                <a:gd name="connsiteX61" fmla="*/ 162969 w 232812"/>
                <a:gd name="connsiteY61" fmla="*/ 71537 h 211647"/>
                <a:gd name="connsiteX62" fmla="*/ 159794 w 232812"/>
                <a:gd name="connsiteY62" fmla="*/ 68363 h 211647"/>
                <a:gd name="connsiteX63" fmla="*/ 162969 w 232812"/>
                <a:gd name="connsiteY63" fmla="*/ 65188 h 211647"/>
                <a:gd name="connsiteX64" fmla="*/ 180959 w 232812"/>
                <a:gd name="connsiteY64" fmla="*/ 65188 h 211647"/>
                <a:gd name="connsiteX65" fmla="*/ 184133 w 232812"/>
                <a:gd name="connsiteY65" fmla="*/ 68363 h 211647"/>
                <a:gd name="connsiteX66" fmla="*/ 180959 w 232812"/>
                <a:gd name="connsiteY66" fmla="*/ 90586 h 211647"/>
                <a:gd name="connsiteX67" fmla="*/ 162969 w 232812"/>
                <a:gd name="connsiteY67" fmla="*/ 90586 h 211647"/>
                <a:gd name="connsiteX68" fmla="*/ 159794 w 232812"/>
                <a:gd name="connsiteY68" fmla="*/ 87411 h 211647"/>
                <a:gd name="connsiteX69" fmla="*/ 162969 w 232812"/>
                <a:gd name="connsiteY69" fmla="*/ 84236 h 211647"/>
                <a:gd name="connsiteX70" fmla="*/ 180959 w 232812"/>
                <a:gd name="connsiteY70" fmla="*/ 84236 h 211647"/>
                <a:gd name="connsiteX71" fmla="*/ 184133 w 232812"/>
                <a:gd name="connsiteY71" fmla="*/ 87411 h 211647"/>
                <a:gd name="connsiteX72" fmla="*/ 180959 w 232812"/>
                <a:gd name="connsiteY72" fmla="*/ 90586 h 211647"/>
                <a:gd name="connsiteX73" fmla="*/ 180959 w 232812"/>
                <a:gd name="connsiteY73" fmla="*/ 26562 h 211647"/>
                <a:gd name="connsiteX74" fmla="*/ 184133 w 232812"/>
                <a:gd name="connsiteY74" fmla="*/ 29737 h 211647"/>
                <a:gd name="connsiteX75" fmla="*/ 180959 w 232812"/>
                <a:gd name="connsiteY75" fmla="*/ 32911 h 211647"/>
                <a:gd name="connsiteX76" fmla="*/ 175668 w 232812"/>
                <a:gd name="connsiteY76" fmla="*/ 32911 h 211647"/>
                <a:gd name="connsiteX77" fmla="*/ 175668 w 232812"/>
                <a:gd name="connsiteY77" fmla="*/ 30796 h 211647"/>
                <a:gd name="connsiteX78" fmla="*/ 173551 w 232812"/>
                <a:gd name="connsiteY78" fmla="*/ 26562 h 211647"/>
                <a:gd name="connsiteX79" fmla="*/ 180959 w 232812"/>
                <a:gd name="connsiteY79" fmla="*/ 26562 h 211647"/>
                <a:gd name="connsiteX80" fmla="*/ 97358 w 232812"/>
                <a:gd name="connsiteY80" fmla="*/ 78416 h 211647"/>
                <a:gd name="connsiteX81" fmla="*/ 13228 w 232812"/>
                <a:gd name="connsiteY81" fmla="*/ 78416 h 211647"/>
                <a:gd name="connsiteX82" fmla="*/ 13228 w 232812"/>
                <a:gd name="connsiteY82" fmla="*/ 34499 h 211647"/>
                <a:gd name="connsiteX83" fmla="*/ 97358 w 232812"/>
                <a:gd name="connsiteY83" fmla="*/ 34499 h 211647"/>
                <a:gd name="connsiteX84" fmla="*/ 101591 w 232812"/>
                <a:gd name="connsiteY84" fmla="*/ 32911 h 211647"/>
                <a:gd name="connsiteX85" fmla="*/ 126989 w 232812"/>
                <a:gd name="connsiteY85" fmla="*/ 12276 h 211647"/>
                <a:gd name="connsiteX86" fmla="*/ 161381 w 232812"/>
                <a:gd name="connsiteY86" fmla="*/ 31854 h 211647"/>
                <a:gd name="connsiteX87" fmla="*/ 162969 w 232812"/>
                <a:gd name="connsiteY87" fmla="*/ 33970 h 211647"/>
                <a:gd name="connsiteX88" fmla="*/ 162440 w 232812"/>
                <a:gd name="connsiteY88" fmla="*/ 36616 h 211647"/>
                <a:gd name="connsiteX89" fmla="*/ 158207 w 232812"/>
                <a:gd name="connsiteY89" fmla="*/ 37674 h 211647"/>
                <a:gd name="connsiteX90" fmla="*/ 146566 w 232812"/>
                <a:gd name="connsiteY90" fmla="*/ 31854 h 211647"/>
                <a:gd name="connsiteX91" fmla="*/ 139687 w 232812"/>
                <a:gd name="connsiteY91" fmla="*/ 32382 h 211647"/>
                <a:gd name="connsiteX92" fmla="*/ 119052 w 232812"/>
                <a:gd name="connsiteY92" fmla="*/ 48785 h 211647"/>
                <a:gd name="connsiteX93" fmla="*/ 117464 w 232812"/>
                <a:gd name="connsiteY93" fmla="*/ 56722 h 211647"/>
                <a:gd name="connsiteX94" fmla="*/ 118523 w 232812"/>
                <a:gd name="connsiteY94" fmla="*/ 72066 h 211647"/>
                <a:gd name="connsiteX95" fmla="*/ 108469 w 232812"/>
                <a:gd name="connsiteY95" fmla="*/ 80003 h 211647"/>
                <a:gd name="connsiteX96" fmla="*/ 99474 w 232812"/>
                <a:gd name="connsiteY96" fmla="*/ 78416 h 211647"/>
                <a:gd name="connsiteX97" fmla="*/ 97358 w 232812"/>
                <a:gd name="connsiteY97" fmla="*/ 78416 h 21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32812" h="211647">
                  <a:moveTo>
                    <a:pt x="187837" y="215458"/>
                  </a:moveTo>
                  <a:lnTo>
                    <a:pt x="207944" y="215458"/>
                  </a:lnTo>
                  <a:cubicBezTo>
                    <a:pt x="218526" y="215458"/>
                    <a:pt x="228050" y="210166"/>
                    <a:pt x="233342" y="201172"/>
                  </a:cubicBezTo>
                  <a:cubicBezTo>
                    <a:pt x="238633" y="192177"/>
                    <a:pt x="239162" y="181065"/>
                    <a:pt x="234400" y="171541"/>
                  </a:cubicBezTo>
                  <a:lnTo>
                    <a:pt x="198420" y="115455"/>
                  </a:lnTo>
                  <a:cubicBezTo>
                    <a:pt x="196303" y="112279"/>
                    <a:pt x="192599" y="111750"/>
                    <a:pt x="189425" y="113338"/>
                  </a:cubicBezTo>
                  <a:cubicBezTo>
                    <a:pt x="186250" y="115455"/>
                    <a:pt x="185721" y="119158"/>
                    <a:pt x="187308" y="122333"/>
                  </a:cubicBezTo>
                  <a:lnTo>
                    <a:pt x="222759" y="177890"/>
                  </a:lnTo>
                  <a:cubicBezTo>
                    <a:pt x="225405" y="183181"/>
                    <a:pt x="225405" y="189531"/>
                    <a:pt x="222230" y="194822"/>
                  </a:cubicBezTo>
                  <a:cubicBezTo>
                    <a:pt x="219055" y="200114"/>
                    <a:pt x="213764" y="202759"/>
                    <a:pt x="207415" y="202759"/>
                  </a:cubicBezTo>
                  <a:lnTo>
                    <a:pt x="187837" y="202759"/>
                  </a:lnTo>
                  <a:lnTo>
                    <a:pt x="97358" y="202759"/>
                  </a:lnTo>
                  <a:lnTo>
                    <a:pt x="77251" y="202759"/>
                  </a:lnTo>
                  <a:cubicBezTo>
                    <a:pt x="71431" y="202759"/>
                    <a:pt x="65611" y="199584"/>
                    <a:pt x="62436" y="194822"/>
                  </a:cubicBezTo>
                  <a:cubicBezTo>
                    <a:pt x="59261" y="189531"/>
                    <a:pt x="59261" y="183710"/>
                    <a:pt x="61378" y="178419"/>
                  </a:cubicBezTo>
                  <a:lnTo>
                    <a:pt x="114290" y="91644"/>
                  </a:lnTo>
                  <a:cubicBezTo>
                    <a:pt x="121697" y="88469"/>
                    <a:pt x="126989" y="83707"/>
                    <a:pt x="129634" y="77358"/>
                  </a:cubicBezTo>
                  <a:cubicBezTo>
                    <a:pt x="132809" y="69421"/>
                    <a:pt x="131751" y="61484"/>
                    <a:pt x="130163" y="56193"/>
                  </a:cubicBezTo>
                  <a:lnTo>
                    <a:pt x="143920" y="45081"/>
                  </a:lnTo>
                  <a:lnTo>
                    <a:pt x="146566" y="46139"/>
                  </a:lnTo>
                  <a:cubicBezTo>
                    <a:pt x="146037" y="46669"/>
                    <a:pt x="146037" y="47727"/>
                    <a:pt x="146037" y="48785"/>
                  </a:cubicBezTo>
                  <a:cubicBezTo>
                    <a:pt x="146037" y="52489"/>
                    <a:pt x="147624" y="55664"/>
                    <a:pt x="149741" y="58309"/>
                  </a:cubicBezTo>
                  <a:cubicBezTo>
                    <a:pt x="147624" y="60955"/>
                    <a:pt x="146037" y="64130"/>
                    <a:pt x="146037" y="67834"/>
                  </a:cubicBezTo>
                  <a:cubicBezTo>
                    <a:pt x="146037" y="71537"/>
                    <a:pt x="147624" y="74712"/>
                    <a:pt x="149741" y="77358"/>
                  </a:cubicBezTo>
                  <a:cubicBezTo>
                    <a:pt x="147624" y="80003"/>
                    <a:pt x="146037" y="83178"/>
                    <a:pt x="146037" y="86882"/>
                  </a:cubicBezTo>
                  <a:cubicBezTo>
                    <a:pt x="146037" y="95877"/>
                    <a:pt x="153445" y="102756"/>
                    <a:pt x="161910" y="102756"/>
                  </a:cubicBezTo>
                  <a:lnTo>
                    <a:pt x="179900" y="102756"/>
                  </a:lnTo>
                  <a:cubicBezTo>
                    <a:pt x="188896" y="102756"/>
                    <a:pt x="195774" y="95348"/>
                    <a:pt x="195774" y="86882"/>
                  </a:cubicBezTo>
                  <a:cubicBezTo>
                    <a:pt x="195774" y="83178"/>
                    <a:pt x="194187" y="80003"/>
                    <a:pt x="192070" y="77358"/>
                  </a:cubicBezTo>
                  <a:cubicBezTo>
                    <a:pt x="194187" y="74712"/>
                    <a:pt x="195774" y="71537"/>
                    <a:pt x="195774" y="67834"/>
                  </a:cubicBezTo>
                  <a:cubicBezTo>
                    <a:pt x="195774" y="64130"/>
                    <a:pt x="194187" y="60955"/>
                    <a:pt x="192070" y="58309"/>
                  </a:cubicBezTo>
                  <a:cubicBezTo>
                    <a:pt x="194187" y="55664"/>
                    <a:pt x="195774" y="52489"/>
                    <a:pt x="195774" y="48785"/>
                  </a:cubicBezTo>
                  <a:cubicBezTo>
                    <a:pt x="195774" y="45081"/>
                    <a:pt x="194187" y="41907"/>
                    <a:pt x="192070" y="39261"/>
                  </a:cubicBezTo>
                  <a:cubicBezTo>
                    <a:pt x="194187" y="36616"/>
                    <a:pt x="195774" y="33441"/>
                    <a:pt x="195774" y="29737"/>
                  </a:cubicBezTo>
                  <a:cubicBezTo>
                    <a:pt x="195774" y="20742"/>
                    <a:pt x="188366" y="13863"/>
                    <a:pt x="179900" y="13863"/>
                  </a:cubicBezTo>
                  <a:lnTo>
                    <a:pt x="157677" y="13863"/>
                  </a:lnTo>
                  <a:cubicBezTo>
                    <a:pt x="156619" y="13863"/>
                    <a:pt x="156090" y="13863"/>
                    <a:pt x="155561" y="14392"/>
                  </a:cubicBezTo>
                  <a:lnTo>
                    <a:pt x="132809" y="1694"/>
                  </a:lnTo>
                  <a:cubicBezTo>
                    <a:pt x="128047" y="-952"/>
                    <a:pt x="122227" y="-423"/>
                    <a:pt x="117993" y="2752"/>
                  </a:cubicBezTo>
                  <a:lnTo>
                    <a:pt x="94712" y="21800"/>
                  </a:lnTo>
                  <a:lnTo>
                    <a:pt x="6349" y="21800"/>
                  </a:lnTo>
                  <a:cubicBezTo>
                    <a:pt x="2646" y="21800"/>
                    <a:pt x="0" y="24446"/>
                    <a:pt x="0" y="28150"/>
                  </a:cubicBezTo>
                  <a:lnTo>
                    <a:pt x="0" y="84765"/>
                  </a:lnTo>
                  <a:cubicBezTo>
                    <a:pt x="0" y="88469"/>
                    <a:pt x="2646" y="91115"/>
                    <a:pt x="6349" y="91115"/>
                  </a:cubicBezTo>
                  <a:lnTo>
                    <a:pt x="95771" y="91115"/>
                  </a:lnTo>
                  <a:cubicBezTo>
                    <a:pt x="96300" y="91115"/>
                    <a:pt x="97358" y="91644"/>
                    <a:pt x="98416" y="91644"/>
                  </a:cubicBezTo>
                  <a:lnTo>
                    <a:pt x="49737" y="171541"/>
                  </a:lnTo>
                  <a:cubicBezTo>
                    <a:pt x="44975" y="181065"/>
                    <a:pt x="45504" y="191647"/>
                    <a:pt x="51325" y="200643"/>
                  </a:cubicBezTo>
                  <a:cubicBezTo>
                    <a:pt x="56616" y="209637"/>
                    <a:pt x="66140" y="214929"/>
                    <a:pt x="76722" y="214929"/>
                  </a:cubicBezTo>
                  <a:lnTo>
                    <a:pt x="96829" y="214929"/>
                  </a:lnTo>
                  <a:lnTo>
                    <a:pt x="187837" y="214929"/>
                  </a:lnTo>
                  <a:close/>
                  <a:moveTo>
                    <a:pt x="171435" y="45610"/>
                  </a:moveTo>
                  <a:lnTo>
                    <a:pt x="173022" y="45610"/>
                  </a:lnTo>
                  <a:lnTo>
                    <a:pt x="180959" y="45610"/>
                  </a:lnTo>
                  <a:cubicBezTo>
                    <a:pt x="182546" y="45610"/>
                    <a:pt x="184133" y="47198"/>
                    <a:pt x="184133" y="48785"/>
                  </a:cubicBezTo>
                  <a:cubicBezTo>
                    <a:pt x="184133" y="50373"/>
                    <a:pt x="182546" y="51960"/>
                    <a:pt x="180959" y="51960"/>
                  </a:cubicBezTo>
                  <a:lnTo>
                    <a:pt x="162969" y="51960"/>
                  </a:lnTo>
                  <a:cubicBezTo>
                    <a:pt x="161910" y="51960"/>
                    <a:pt x="160852" y="51431"/>
                    <a:pt x="160323" y="50373"/>
                  </a:cubicBezTo>
                  <a:cubicBezTo>
                    <a:pt x="164556" y="50373"/>
                    <a:pt x="168789" y="48785"/>
                    <a:pt x="171435" y="45610"/>
                  </a:cubicBezTo>
                  <a:close/>
                  <a:moveTo>
                    <a:pt x="184133" y="68363"/>
                  </a:moveTo>
                  <a:cubicBezTo>
                    <a:pt x="184133" y="69950"/>
                    <a:pt x="182546" y="71537"/>
                    <a:pt x="180959" y="71537"/>
                  </a:cubicBezTo>
                  <a:lnTo>
                    <a:pt x="162969" y="71537"/>
                  </a:lnTo>
                  <a:cubicBezTo>
                    <a:pt x="161381" y="71537"/>
                    <a:pt x="159794" y="69950"/>
                    <a:pt x="159794" y="68363"/>
                  </a:cubicBezTo>
                  <a:cubicBezTo>
                    <a:pt x="159794" y="66775"/>
                    <a:pt x="161381" y="65188"/>
                    <a:pt x="162969" y="65188"/>
                  </a:cubicBezTo>
                  <a:lnTo>
                    <a:pt x="180959" y="65188"/>
                  </a:lnTo>
                  <a:cubicBezTo>
                    <a:pt x="182546" y="65188"/>
                    <a:pt x="184133" y="66246"/>
                    <a:pt x="184133" y="68363"/>
                  </a:cubicBezTo>
                  <a:close/>
                  <a:moveTo>
                    <a:pt x="180959" y="90586"/>
                  </a:moveTo>
                  <a:lnTo>
                    <a:pt x="162969" y="90586"/>
                  </a:lnTo>
                  <a:cubicBezTo>
                    <a:pt x="161381" y="90586"/>
                    <a:pt x="159794" y="88999"/>
                    <a:pt x="159794" y="87411"/>
                  </a:cubicBezTo>
                  <a:cubicBezTo>
                    <a:pt x="159794" y="85823"/>
                    <a:pt x="161381" y="84236"/>
                    <a:pt x="162969" y="84236"/>
                  </a:cubicBezTo>
                  <a:lnTo>
                    <a:pt x="180959" y="84236"/>
                  </a:lnTo>
                  <a:cubicBezTo>
                    <a:pt x="182546" y="84236"/>
                    <a:pt x="184133" y="85823"/>
                    <a:pt x="184133" y="87411"/>
                  </a:cubicBezTo>
                  <a:cubicBezTo>
                    <a:pt x="184133" y="88999"/>
                    <a:pt x="182546" y="90586"/>
                    <a:pt x="180959" y="90586"/>
                  </a:cubicBezTo>
                  <a:close/>
                  <a:moveTo>
                    <a:pt x="180959" y="26562"/>
                  </a:moveTo>
                  <a:cubicBezTo>
                    <a:pt x="182546" y="26562"/>
                    <a:pt x="184133" y="28150"/>
                    <a:pt x="184133" y="29737"/>
                  </a:cubicBezTo>
                  <a:cubicBezTo>
                    <a:pt x="184133" y="31325"/>
                    <a:pt x="182546" y="32911"/>
                    <a:pt x="180959" y="32911"/>
                  </a:cubicBezTo>
                  <a:lnTo>
                    <a:pt x="175668" y="32911"/>
                  </a:lnTo>
                  <a:cubicBezTo>
                    <a:pt x="175668" y="32382"/>
                    <a:pt x="175668" y="31325"/>
                    <a:pt x="175668" y="30796"/>
                  </a:cubicBezTo>
                  <a:cubicBezTo>
                    <a:pt x="175138" y="29208"/>
                    <a:pt x="174609" y="28150"/>
                    <a:pt x="173551" y="26562"/>
                  </a:cubicBezTo>
                  <a:lnTo>
                    <a:pt x="180959" y="26562"/>
                  </a:lnTo>
                  <a:close/>
                  <a:moveTo>
                    <a:pt x="97358" y="78416"/>
                  </a:moveTo>
                  <a:lnTo>
                    <a:pt x="13228" y="78416"/>
                  </a:lnTo>
                  <a:lnTo>
                    <a:pt x="13228" y="34499"/>
                  </a:lnTo>
                  <a:lnTo>
                    <a:pt x="97358" y="34499"/>
                  </a:lnTo>
                  <a:cubicBezTo>
                    <a:pt x="98945" y="34499"/>
                    <a:pt x="100533" y="33970"/>
                    <a:pt x="101591" y="32911"/>
                  </a:cubicBezTo>
                  <a:lnTo>
                    <a:pt x="126989" y="12276"/>
                  </a:lnTo>
                  <a:lnTo>
                    <a:pt x="161381" y="31854"/>
                  </a:lnTo>
                  <a:cubicBezTo>
                    <a:pt x="162440" y="32382"/>
                    <a:pt x="162969" y="33441"/>
                    <a:pt x="162969" y="33970"/>
                  </a:cubicBezTo>
                  <a:cubicBezTo>
                    <a:pt x="162969" y="34499"/>
                    <a:pt x="162969" y="35557"/>
                    <a:pt x="162440" y="36616"/>
                  </a:cubicBezTo>
                  <a:cubicBezTo>
                    <a:pt x="161381" y="38203"/>
                    <a:pt x="159794" y="38732"/>
                    <a:pt x="158207" y="37674"/>
                  </a:cubicBezTo>
                  <a:lnTo>
                    <a:pt x="146566" y="31854"/>
                  </a:lnTo>
                  <a:cubicBezTo>
                    <a:pt x="144449" y="30796"/>
                    <a:pt x="141804" y="30796"/>
                    <a:pt x="139687" y="32382"/>
                  </a:cubicBezTo>
                  <a:lnTo>
                    <a:pt x="119052" y="48785"/>
                  </a:lnTo>
                  <a:cubicBezTo>
                    <a:pt x="116935" y="50902"/>
                    <a:pt x="115877" y="54076"/>
                    <a:pt x="117464" y="56722"/>
                  </a:cubicBezTo>
                  <a:cubicBezTo>
                    <a:pt x="117464" y="56722"/>
                    <a:pt x="121168" y="65188"/>
                    <a:pt x="118523" y="72066"/>
                  </a:cubicBezTo>
                  <a:cubicBezTo>
                    <a:pt x="116935" y="75771"/>
                    <a:pt x="113761" y="78416"/>
                    <a:pt x="108469" y="80003"/>
                  </a:cubicBezTo>
                  <a:cubicBezTo>
                    <a:pt x="106882" y="80532"/>
                    <a:pt x="102649" y="79474"/>
                    <a:pt x="99474" y="78416"/>
                  </a:cubicBezTo>
                  <a:cubicBezTo>
                    <a:pt x="98945" y="78416"/>
                    <a:pt x="97887" y="78416"/>
                    <a:pt x="97358" y="7841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87" name="Forma libre 213">
              <a:extLst>
                <a:ext uri="{FF2B5EF4-FFF2-40B4-BE49-F238E27FC236}">
                  <a16:creationId xmlns:a16="http://schemas.microsoft.com/office/drawing/2014/main" id="{A4525FEF-D08B-1FC8-006C-8FC126A61069}"/>
                </a:ext>
              </a:extLst>
            </p:cNvPr>
            <p:cNvSpPr/>
            <p:nvPr/>
          </p:nvSpPr>
          <p:spPr>
            <a:xfrm>
              <a:off x="2377353" y="6408689"/>
              <a:ext cx="74077" cy="26456"/>
            </a:xfrm>
            <a:custGeom>
              <a:avLst/>
              <a:gdLst>
                <a:gd name="connsiteX0" fmla="*/ 4498 w 74076"/>
                <a:gd name="connsiteY0" fmla="*/ 16932 h 26455"/>
                <a:gd name="connsiteX1" fmla="*/ 13492 w 74076"/>
                <a:gd name="connsiteY1" fmla="*/ 19049 h 26455"/>
                <a:gd name="connsiteX2" fmla="*/ 16667 w 74076"/>
                <a:gd name="connsiteY2" fmla="*/ 13758 h 26455"/>
                <a:gd name="connsiteX3" fmla="*/ 59526 w 74076"/>
                <a:gd name="connsiteY3" fmla="*/ 13758 h 26455"/>
                <a:gd name="connsiteX4" fmla="*/ 57939 w 74076"/>
                <a:gd name="connsiteY4" fmla="*/ 17461 h 26455"/>
                <a:gd name="connsiteX5" fmla="*/ 61113 w 74076"/>
                <a:gd name="connsiteY5" fmla="*/ 25927 h 26455"/>
                <a:gd name="connsiteX6" fmla="*/ 63759 w 74076"/>
                <a:gd name="connsiteY6" fmla="*/ 26456 h 26455"/>
                <a:gd name="connsiteX7" fmla="*/ 69579 w 74076"/>
                <a:gd name="connsiteY7" fmla="*/ 22752 h 26455"/>
                <a:gd name="connsiteX8" fmla="*/ 75929 w 74076"/>
                <a:gd name="connsiteY8" fmla="*/ 9524 h 26455"/>
                <a:gd name="connsiteX9" fmla="*/ 75399 w 74076"/>
                <a:gd name="connsiteY9" fmla="*/ 3175 h 26455"/>
                <a:gd name="connsiteX10" fmla="*/ 70108 w 74076"/>
                <a:gd name="connsiteY10" fmla="*/ 0 h 26455"/>
                <a:gd name="connsiteX11" fmla="*/ 6614 w 74076"/>
                <a:gd name="connsiteY11" fmla="*/ 0 h 26455"/>
                <a:gd name="connsiteX12" fmla="*/ 794 w 74076"/>
                <a:gd name="connsiteY12" fmla="*/ 3175 h 26455"/>
                <a:gd name="connsiteX13" fmla="*/ 794 w 74076"/>
                <a:gd name="connsiteY13" fmla="*/ 9524 h 26455"/>
                <a:gd name="connsiteX14" fmla="*/ 4498 w 74076"/>
                <a:gd name="connsiteY14" fmla="*/ 16932 h 2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076" h="26455">
                  <a:moveTo>
                    <a:pt x="4498" y="16932"/>
                  </a:moveTo>
                  <a:cubicBezTo>
                    <a:pt x="6614" y="20107"/>
                    <a:pt x="10318" y="20636"/>
                    <a:pt x="13492" y="19049"/>
                  </a:cubicBezTo>
                  <a:cubicBezTo>
                    <a:pt x="15609" y="17990"/>
                    <a:pt x="16667" y="15874"/>
                    <a:pt x="16667" y="13758"/>
                  </a:cubicBezTo>
                  <a:lnTo>
                    <a:pt x="59526" y="13758"/>
                  </a:lnTo>
                  <a:lnTo>
                    <a:pt x="57939" y="17461"/>
                  </a:lnTo>
                  <a:cubicBezTo>
                    <a:pt x="56351" y="20636"/>
                    <a:pt x="57939" y="24340"/>
                    <a:pt x="61113" y="25927"/>
                  </a:cubicBezTo>
                  <a:cubicBezTo>
                    <a:pt x="62171" y="26456"/>
                    <a:pt x="63230" y="26456"/>
                    <a:pt x="63759" y="26456"/>
                  </a:cubicBezTo>
                  <a:cubicBezTo>
                    <a:pt x="66404" y="26456"/>
                    <a:pt x="68521" y="24869"/>
                    <a:pt x="69579" y="22752"/>
                  </a:cubicBezTo>
                  <a:lnTo>
                    <a:pt x="75929" y="9524"/>
                  </a:lnTo>
                  <a:cubicBezTo>
                    <a:pt x="76987" y="7408"/>
                    <a:pt x="76987" y="5291"/>
                    <a:pt x="75399" y="3175"/>
                  </a:cubicBezTo>
                  <a:cubicBezTo>
                    <a:pt x="74341" y="1059"/>
                    <a:pt x="72225" y="0"/>
                    <a:pt x="70108" y="0"/>
                  </a:cubicBezTo>
                  <a:lnTo>
                    <a:pt x="6614" y="0"/>
                  </a:lnTo>
                  <a:cubicBezTo>
                    <a:pt x="4498" y="0"/>
                    <a:pt x="1852" y="1059"/>
                    <a:pt x="794" y="3175"/>
                  </a:cubicBezTo>
                  <a:cubicBezTo>
                    <a:pt x="-265" y="5291"/>
                    <a:pt x="-265" y="7937"/>
                    <a:pt x="794" y="9524"/>
                  </a:cubicBezTo>
                  <a:lnTo>
                    <a:pt x="4498" y="16932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88" name="Forma libre 214">
              <a:extLst>
                <a:ext uri="{FF2B5EF4-FFF2-40B4-BE49-F238E27FC236}">
                  <a16:creationId xmlns:a16="http://schemas.microsoft.com/office/drawing/2014/main" id="{8093E5E5-5A2A-BA74-090D-F31C4035D09E}"/>
                </a:ext>
              </a:extLst>
            </p:cNvPr>
            <p:cNvSpPr/>
            <p:nvPr/>
          </p:nvSpPr>
          <p:spPr>
            <a:xfrm>
              <a:off x="2409365" y="6521921"/>
              <a:ext cx="10582" cy="21165"/>
            </a:xfrm>
            <a:custGeom>
              <a:avLst/>
              <a:gdLst>
                <a:gd name="connsiteX0" fmla="*/ 12699 w 10582"/>
                <a:gd name="connsiteY0" fmla="*/ 15874 h 21164"/>
                <a:gd name="connsiteX1" fmla="*/ 12699 w 10582"/>
                <a:gd name="connsiteY1" fmla="*/ 6350 h 21164"/>
                <a:gd name="connsiteX2" fmla="*/ 6349 w 10582"/>
                <a:gd name="connsiteY2" fmla="*/ 0 h 21164"/>
                <a:gd name="connsiteX3" fmla="*/ 0 w 10582"/>
                <a:gd name="connsiteY3" fmla="*/ 6350 h 21164"/>
                <a:gd name="connsiteX4" fmla="*/ 0 w 10582"/>
                <a:gd name="connsiteY4" fmla="*/ 15874 h 21164"/>
                <a:gd name="connsiteX5" fmla="*/ 6349 w 10582"/>
                <a:gd name="connsiteY5" fmla="*/ 22223 h 21164"/>
                <a:gd name="connsiteX6" fmla="*/ 12699 w 10582"/>
                <a:gd name="connsiteY6" fmla="*/ 15874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12699" y="15874"/>
                  </a:move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lnTo>
                    <a:pt x="0" y="15874"/>
                  </a:lnTo>
                  <a:cubicBezTo>
                    <a:pt x="0" y="19578"/>
                    <a:pt x="2646" y="22223"/>
                    <a:pt x="6349" y="22223"/>
                  </a:cubicBezTo>
                  <a:cubicBezTo>
                    <a:pt x="9524" y="22752"/>
                    <a:pt x="12699" y="19578"/>
                    <a:pt x="12699" y="15874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89" name="Forma libre 215">
              <a:extLst>
                <a:ext uri="{FF2B5EF4-FFF2-40B4-BE49-F238E27FC236}">
                  <a16:creationId xmlns:a16="http://schemas.microsoft.com/office/drawing/2014/main" id="{1A398E87-363A-A7D0-F17F-83FB49C7DAE0}"/>
                </a:ext>
              </a:extLst>
            </p:cNvPr>
            <p:cNvSpPr/>
            <p:nvPr/>
          </p:nvSpPr>
          <p:spPr>
            <a:xfrm>
              <a:off x="2408836" y="6603405"/>
              <a:ext cx="10582" cy="21165"/>
            </a:xfrm>
            <a:custGeom>
              <a:avLst/>
              <a:gdLst>
                <a:gd name="connsiteX0" fmla="*/ 0 w 10582"/>
                <a:gd name="connsiteY0" fmla="*/ 6349 h 21164"/>
                <a:gd name="connsiteX1" fmla="*/ 0 w 10582"/>
                <a:gd name="connsiteY1" fmla="*/ 15874 h 21164"/>
                <a:gd name="connsiteX2" fmla="*/ 6349 w 10582"/>
                <a:gd name="connsiteY2" fmla="*/ 22223 h 21164"/>
                <a:gd name="connsiteX3" fmla="*/ 12699 w 10582"/>
                <a:gd name="connsiteY3" fmla="*/ 15874 h 21164"/>
                <a:gd name="connsiteX4" fmla="*/ 12699 w 10582"/>
                <a:gd name="connsiteY4" fmla="*/ 6349 h 21164"/>
                <a:gd name="connsiteX5" fmla="*/ 6349 w 10582"/>
                <a:gd name="connsiteY5" fmla="*/ 0 h 21164"/>
                <a:gd name="connsiteX6" fmla="*/ 0 w 10582"/>
                <a:gd name="connsiteY6" fmla="*/ 6349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0" y="6349"/>
                  </a:moveTo>
                  <a:lnTo>
                    <a:pt x="0" y="15874"/>
                  </a:lnTo>
                  <a:cubicBezTo>
                    <a:pt x="0" y="19577"/>
                    <a:pt x="2646" y="22223"/>
                    <a:pt x="6349" y="22223"/>
                  </a:cubicBezTo>
                  <a:cubicBezTo>
                    <a:pt x="10053" y="22223"/>
                    <a:pt x="12699" y="19577"/>
                    <a:pt x="12699" y="15874"/>
                  </a:cubicBezTo>
                  <a:lnTo>
                    <a:pt x="12699" y="6349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3175" y="0"/>
                    <a:pt x="0" y="3175"/>
                    <a:pt x="0" y="634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90" name="Forma libre 216">
              <a:extLst>
                <a:ext uri="{FF2B5EF4-FFF2-40B4-BE49-F238E27FC236}">
                  <a16:creationId xmlns:a16="http://schemas.microsoft.com/office/drawing/2014/main" id="{870D0FF2-7C93-8C23-A888-F3CA12D58FB4}"/>
                </a:ext>
              </a:extLst>
            </p:cNvPr>
            <p:cNvSpPr/>
            <p:nvPr/>
          </p:nvSpPr>
          <p:spPr>
            <a:xfrm>
              <a:off x="2389258" y="6548377"/>
              <a:ext cx="47621" cy="47621"/>
            </a:xfrm>
            <a:custGeom>
              <a:avLst/>
              <a:gdLst>
                <a:gd name="connsiteX0" fmla="*/ 52383 w 47620"/>
                <a:gd name="connsiteY0" fmla="*/ 35451 h 47620"/>
                <a:gd name="connsiteX1" fmla="*/ 35980 w 47620"/>
                <a:gd name="connsiteY1" fmla="*/ 19048 h 47620"/>
                <a:gd name="connsiteX2" fmla="*/ 25927 w 47620"/>
                <a:gd name="connsiteY2" fmla="*/ 19048 h 47620"/>
                <a:gd name="connsiteX3" fmla="*/ 16403 w 47620"/>
                <a:gd name="connsiteY3" fmla="*/ 19048 h 47620"/>
                <a:gd name="connsiteX4" fmla="*/ 13228 w 47620"/>
                <a:gd name="connsiteY4" fmla="*/ 15874 h 47620"/>
                <a:gd name="connsiteX5" fmla="*/ 16403 w 47620"/>
                <a:gd name="connsiteY5" fmla="*/ 12699 h 47620"/>
                <a:gd name="connsiteX6" fmla="*/ 45504 w 47620"/>
                <a:gd name="connsiteY6" fmla="*/ 12699 h 47620"/>
                <a:gd name="connsiteX7" fmla="*/ 51854 w 47620"/>
                <a:gd name="connsiteY7" fmla="*/ 6350 h 47620"/>
                <a:gd name="connsiteX8" fmla="*/ 45504 w 47620"/>
                <a:gd name="connsiteY8" fmla="*/ 0 h 47620"/>
                <a:gd name="connsiteX9" fmla="*/ 16403 w 47620"/>
                <a:gd name="connsiteY9" fmla="*/ 0 h 47620"/>
                <a:gd name="connsiteX10" fmla="*/ 0 w 47620"/>
                <a:gd name="connsiteY10" fmla="*/ 16403 h 47620"/>
                <a:gd name="connsiteX11" fmla="*/ 16403 w 47620"/>
                <a:gd name="connsiteY11" fmla="*/ 32806 h 47620"/>
                <a:gd name="connsiteX12" fmla="*/ 25927 w 47620"/>
                <a:gd name="connsiteY12" fmla="*/ 32806 h 47620"/>
                <a:gd name="connsiteX13" fmla="*/ 35980 w 47620"/>
                <a:gd name="connsiteY13" fmla="*/ 32806 h 47620"/>
                <a:gd name="connsiteX14" fmla="*/ 39155 w 47620"/>
                <a:gd name="connsiteY14" fmla="*/ 35980 h 47620"/>
                <a:gd name="connsiteX15" fmla="*/ 35980 w 47620"/>
                <a:gd name="connsiteY15" fmla="*/ 39155 h 47620"/>
                <a:gd name="connsiteX16" fmla="*/ 6349 w 47620"/>
                <a:gd name="connsiteY16" fmla="*/ 39155 h 47620"/>
                <a:gd name="connsiteX17" fmla="*/ 0 w 47620"/>
                <a:gd name="connsiteY17" fmla="*/ 45504 h 47620"/>
                <a:gd name="connsiteX18" fmla="*/ 6349 w 47620"/>
                <a:gd name="connsiteY18" fmla="*/ 51854 h 47620"/>
                <a:gd name="connsiteX19" fmla="*/ 35980 w 47620"/>
                <a:gd name="connsiteY19" fmla="*/ 51854 h 47620"/>
                <a:gd name="connsiteX20" fmla="*/ 52383 w 47620"/>
                <a:gd name="connsiteY20" fmla="*/ 35451 h 4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0" h="47620">
                  <a:moveTo>
                    <a:pt x="52383" y="35451"/>
                  </a:moveTo>
                  <a:cubicBezTo>
                    <a:pt x="52383" y="26456"/>
                    <a:pt x="44975" y="19048"/>
                    <a:pt x="35980" y="19048"/>
                  </a:cubicBezTo>
                  <a:lnTo>
                    <a:pt x="25927" y="19048"/>
                  </a:lnTo>
                  <a:lnTo>
                    <a:pt x="16403" y="19048"/>
                  </a:lnTo>
                  <a:cubicBezTo>
                    <a:pt x="14815" y="19048"/>
                    <a:pt x="13228" y="17461"/>
                    <a:pt x="13228" y="15874"/>
                  </a:cubicBezTo>
                  <a:cubicBezTo>
                    <a:pt x="13228" y="14287"/>
                    <a:pt x="14815" y="12699"/>
                    <a:pt x="16403" y="12699"/>
                  </a:cubicBezTo>
                  <a:lnTo>
                    <a:pt x="45504" y="12699"/>
                  </a:lnTo>
                  <a:cubicBezTo>
                    <a:pt x="49208" y="12699"/>
                    <a:pt x="51854" y="10053"/>
                    <a:pt x="51854" y="6350"/>
                  </a:cubicBezTo>
                  <a:cubicBezTo>
                    <a:pt x="51854" y="2646"/>
                    <a:pt x="49208" y="0"/>
                    <a:pt x="45504" y="0"/>
                  </a:cubicBezTo>
                  <a:lnTo>
                    <a:pt x="16403" y="0"/>
                  </a:lnTo>
                  <a:cubicBezTo>
                    <a:pt x="7408" y="0"/>
                    <a:pt x="0" y="7408"/>
                    <a:pt x="0" y="16403"/>
                  </a:cubicBezTo>
                  <a:cubicBezTo>
                    <a:pt x="0" y="25398"/>
                    <a:pt x="7408" y="32806"/>
                    <a:pt x="16403" y="32806"/>
                  </a:cubicBezTo>
                  <a:lnTo>
                    <a:pt x="25927" y="32806"/>
                  </a:lnTo>
                  <a:lnTo>
                    <a:pt x="35980" y="32806"/>
                  </a:lnTo>
                  <a:cubicBezTo>
                    <a:pt x="37567" y="32806"/>
                    <a:pt x="39155" y="34393"/>
                    <a:pt x="39155" y="35980"/>
                  </a:cubicBezTo>
                  <a:cubicBezTo>
                    <a:pt x="39155" y="37567"/>
                    <a:pt x="37567" y="39155"/>
                    <a:pt x="35980" y="39155"/>
                  </a:cubicBezTo>
                  <a:lnTo>
                    <a:pt x="6349" y="39155"/>
                  </a:lnTo>
                  <a:cubicBezTo>
                    <a:pt x="2646" y="39155"/>
                    <a:pt x="0" y="41801"/>
                    <a:pt x="0" y="45504"/>
                  </a:cubicBezTo>
                  <a:cubicBezTo>
                    <a:pt x="0" y="49208"/>
                    <a:pt x="2646" y="51854"/>
                    <a:pt x="6349" y="51854"/>
                  </a:cubicBezTo>
                  <a:lnTo>
                    <a:pt x="35980" y="51854"/>
                  </a:lnTo>
                  <a:cubicBezTo>
                    <a:pt x="44975" y="51325"/>
                    <a:pt x="52383" y="44446"/>
                    <a:pt x="52383" y="3545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91" name="Forma libre 217">
              <a:extLst>
                <a:ext uri="{FF2B5EF4-FFF2-40B4-BE49-F238E27FC236}">
                  <a16:creationId xmlns:a16="http://schemas.microsoft.com/office/drawing/2014/main" id="{1D5DF454-DA19-E5EC-6152-11E6C832BDC7}"/>
                </a:ext>
              </a:extLst>
            </p:cNvPr>
            <p:cNvSpPr/>
            <p:nvPr/>
          </p:nvSpPr>
          <p:spPr>
            <a:xfrm>
              <a:off x="2367895" y="6640973"/>
              <a:ext cx="216939" cy="95241"/>
            </a:xfrm>
            <a:custGeom>
              <a:avLst/>
              <a:gdLst>
                <a:gd name="connsiteX0" fmla="*/ 214492 w 216938"/>
                <a:gd name="connsiteY0" fmla="*/ 0 h 95241"/>
                <a:gd name="connsiteX1" fmla="*/ 172691 w 216938"/>
                <a:gd name="connsiteY1" fmla="*/ 0 h 95241"/>
                <a:gd name="connsiteX2" fmla="*/ 167929 w 216938"/>
                <a:gd name="connsiteY2" fmla="*/ 2117 h 95241"/>
                <a:gd name="connsiteX3" fmla="*/ 166342 w 216938"/>
                <a:gd name="connsiteY3" fmla="*/ 7408 h 95241"/>
                <a:gd name="connsiteX4" fmla="*/ 166871 w 216938"/>
                <a:gd name="connsiteY4" fmla="*/ 11111 h 95241"/>
                <a:gd name="connsiteX5" fmla="*/ 97556 w 216938"/>
                <a:gd name="connsiteY5" fmla="*/ 19578 h 95241"/>
                <a:gd name="connsiteX6" fmla="*/ 83270 w 216938"/>
                <a:gd name="connsiteY6" fmla="*/ 26985 h 95241"/>
                <a:gd name="connsiteX7" fmla="*/ 73746 w 216938"/>
                <a:gd name="connsiteY7" fmla="*/ 38097 h 95241"/>
                <a:gd name="connsiteX8" fmla="*/ 39882 w 216938"/>
                <a:gd name="connsiteY8" fmla="*/ 25398 h 95241"/>
                <a:gd name="connsiteX9" fmla="*/ 15014 w 216938"/>
                <a:gd name="connsiteY9" fmla="*/ 30689 h 95241"/>
                <a:gd name="connsiteX10" fmla="*/ 1786 w 216938"/>
                <a:gd name="connsiteY10" fmla="*/ 43917 h 95241"/>
                <a:gd name="connsiteX11" fmla="*/ 198 w 216938"/>
                <a:gd name="connsiteY11" fmla="*/ 49737 h 95241"/>
                <a:gd name="connsiteX12" fmla="*/ 3902 w 216938"/>
                <a:gd name="connsiteY12" fmla="*/ 54500 h 95241"/>
                <a:gd name="connsiteX13" fmla="*/ 101260 w 216938"/>
                <a:gd name="connsiteY13" fmla="*/ 93654 h 95241"/>
                <a:gd name="connsiteX14" fmla="*/ 111843 w 216938"/>
                <a:gd name="connsiteY14" fmla="*/ 95770 h 95241"/>
                <a:gd name="connsiteX15" fmla="*/ 119250 w 216938"/>
                <a:gd name="connsiteY15" fmla="*/ 94712 h 95241"/>
                <a:gd name="connsiteX16" fmla="*/ 176395 w 216938"/>
                <a:gd name="connsiteY16" fmla="*/ 78310 h 95241"/>
                <a:gd name="connsiteX17" fmla="*/ 176924 w 216938"/>
                <a:gd name="connsiteY17" fmla="*/ 80955 h 95241"/>
                <a:gd name="connsiteX18" fmla="*/ 183274 w 216938"/>
                <a:gd name="connsiteY18" fmla="*/ 86247 h 95241"/>
                <a:gd name="connsiteX19" fmla="*/ 215021 w 216938"/>
                <a:gd name="connsiteY19" fmla="*/ 86247 h 95241"/>
                <a:gd name="connsiteX20" fmla="*/ 221370 w 216938"/>
                <a:gd name="connsiteY20" fmla="*/ 79897 h 95241"/>
                <a:gd name="connsiteX21" fmla="*/ 221370 w 216938"/>
                <a:gd name="connsiteY21" fmla="*/ 6879 h 95241"/>
                <a:gd name="connsiteX22" fmla="*/ 214492 w 216938"/>
                <a:gd name="connsiteY22" fmla="*/ 0 h 95241"/>
                <a:gd name="connsiteX23" fmla="*/ 115546 w 216938"/>
                <a:gd name="connsiteY23" fmla="*/ 81484 h 95241"/>
                <a:gd name="connsiteX24" fmla="*/ 106022 w 216938"/>
                <a:gd name="connsiteY24" fmla="*/ 80955 h 95241"/>
                <a:gd name="connsiteX25" fmla="*/ 17659 w 216938"/>
                <a:gd name="connsiteY25" fmla="*/ 45504 h 95241"/>
                <a:gd name="connsiteX26" fmla="*/ 24009 w 216938"/>
                <a:gd name="connsiteY26" fmla="*/ 39155 h 95241"/>
                <a:gd name="connsiteX27" fmla="*/ 35120 w 216938"/>
                <a:gd name="connsiteY27" fmla="*/ 37038 h 95241"/>
                <a:gd name="connsiteX28" fmla="*/ 101260 w 216938"/>
                <a:gd name="connsiteY28" fmla="*/ 61907 h 95241"/>
                <a:gd name="connsiteX29" fmla="*/ 119779 w 216938"/>
                <a:gd name="connsiteY29" fmla="*/ 62436 h 95241"/>
                <a:gd name="connsiteX30" fmla="*/ 143590 w 216938"/>
                <a:gd name="connsiteY30" fmla="*/ 54500 h 95241"/>
                <a:gd name="connsiteX31" fmla="*/ 147823 w 216938"/>
                <a:gd name="connsiteY31" fmla="*/ 46563 h 95241"/>
                <a:gd name="connsiteX32" fmla="*/ 139886 w 216938"/>
                <a:gd name="connsiteY32" fmla="*/ 42330 h 95241"/>
                <a:gd name="connsiteX33" fmla="*/ 116075 w 216938"/>
                <a:gd name="connsiteY33" fmla="*/ 50266 h 95241"/>
                <a:gd name="connsiteX34" fmla="*/ 106022 w 216938"/>
                <a:gd name="connsiteY34" fmla="*/ 50266 h 95241"/>
                <a:gd name="connsiteX35" fmla="*/ 86974 w 216938"/>
                <a:gd name="connsiteY35" fmla="*/ 42859 h 95241"/>
                <a:gd name="connsiteX36" fmla="*/ 93323 w 216938"/>
                <a:gd name="connsiteY36" fmla="*/ 35451 h 95241"/>
                <a:gd name="connsiteX37" fmla="*/ 99144 w 216938"/>
                <a:gd name="connsiteY37" fmla="*/ 32276 h 95241"/>
                <a:gd name="connsiteX38" fmla="*/ 168987 w 216938"/>
                <a:gd name="connsiteY38" fmla="*/ 23810 h 95241"/>
                <a:gd name="connsiteX39" fmla="*/ 174808 w 216938"/>
                <a:gd name="connsiteY39" fmla="*/ 64553 h 95241"/>
                <a:gd name="connsiteX40" fmla="*/ 115546 w 216938"/>
                <a:gd name="connsiteY40" fmla="*/ 81484 h 95241"/>
                <a:gd name="connsiteX41" fmla="*/ 208142 w 216938"/>
                <a:gd name="connsiteY41" fmla="*/ 72490 h 95241"/>
                <a:gd name="connsiteX42" fmla="*/ 188565 w 216938"/>
                <a:gd name="connsiteY42" fmla="*/ 72490 h 95241"/>
                <a:gd name="connsiteX43" fmla="*/ 180099 w 216938"/>
                <a:gd name="connsiteY43" fmla="*/ 12699 h 95241"/>
                <a:gd name="connsiteX44" fmla="*/ 208142 w 216938"/>
                <a:gd name="connsiteY44" fmla="*/ 12699 h 95241"/>
                <a:gd name="connsiteX45" fmla="*/ 208142 w 216938"/>
                <a:gd name="connsiteY45" fmla="*/ 72490 h 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16938" h="95241">
                  <a:moveTo>
                    <a:pt x="214492" y="0"/>
                  </a:moveTo>
                  <a:lnTo>
                    <a:pt x="172691" y="0"/>
                  </a:lnTo>
                  <a:cubicBezTo>
                    <a:pt x="170575" y="0"/>
                    <a:pt x="168987" y="1059"/>
                    <a:pt x="167929" y="2117"/>
                  </a:cubicBezTo>
                  <a:cubicBezTo>
                    <a:pt x="166871" y="3704"/>
                    <a:pt x="166342" y="5291"/>
                    <a:pt x="166342" y="7408"/>
                  </a:cubicBezTo>
                  <a:lnTo>
                    <a:pt x="166871" y="11111"/>
                  </a:lnTo>
                  <a:lnTo>
                    <a:pt x="97556" y="19578"/>
                  </a:lnTo>
                  <a:cubicBezTo>
                    <a:pt x="92265" y="20107"/>
                    <a:pt x="86974" y="22752"/>
                    <a:pt x="83270" y="26985"/>
                  </a:cubicBezTo>
                  <a:lnTo>
                    <a:pt x="73746" y="38097"/>
                  </a:lnTo>
                  <a:lnTo>
                    <a:pt x="39882" y="25398"/>
                  </a:lnTo>
                  <a:cubicBezTo>
                    <a:pt x="31416" y="22223"/>
                    <a:pt x="21892" y="24339"/>
                    <a:pt x="15014" y="30689"/>
                  </a:cubicBezTo>
                  <a:lnTo>
                    <a:pt x="1786" y="43917"/>
                  </a:lnTo>
                  <a:cubicBezTo>
                    <a:pt x="198" y="45504"/>
                    <a:pt x="-331" y="47621"/>
                    <a:pt x="198" y="49737"/>
                  </a:cubicBezTo>
                  <a:cubicBezTo>
                    <a:pt x="728" y="51854"/>
                    <a:pt x="2315" y="53441"/>
                    <a:pt x="3902" y="54500"/>
                  </a:cubicBezTo>
                  <a:lnTo>
                    <a:pt x="101260" y="93654"/>
                  </a:lnTo>
                  <a:cubicBezTo>
                    <a:pt x="104435" y="95241"/>
                    <a:pt x="108139" y="95770"/>
                    <a:pt x="111843" y="95770"/>
                  </a:cubicBezTo>
                  <a:cubicBezTo>
                    <a:pt x="114488" y="95770"/>
                    <a:pt x="117134" y="95241"/>
                    <a:pt x="119250" y="94712"/>
                  </a:cubicBezTo>
                  <a:lnTo>
                    <a:pt x="176395" y="78310"/>
                  </a:lnTo>
                  <a:lnTo>
                    <a:pt x="176924" y="80955"/>
                  </a:lnTo>
                  <a:cubicBezTo>
                    <a:pt x="177453" y="84130"/>
                    <a:pt x="180099" y="86247"/>
                    <a:pt x="183274" y="86247"/>
                  </a:cubicBezTo>
                  <a:lnTo>
                    <a:pt x="215021" y="86247"/>
                  </a:lnTo>
                  <a:cubicBezTo>
                    <a:pt x="218725" y="86247"/>
                    <a:pt x="221370" y="83601"/>
                    <a:pt x="221370" y="79897"/>
                  </a:cubicBezTo>
                  <a:lnTo>
                    <a:pt x="221370" y="6879"/>
                  </a:lnTo>
                  <a:cubicBezTo>
                    <a:pt x="221370" y="2646"/>
                    <a:pt x="218196" y="0"/>
                    <a:pt x="214492" y="0"/>
                  </a:cubicBezTo>
                  <a:close/>
                  <a:moveTo>
                    <a:pt x="115546" y="81484"/>
                  </a:moveTo>
                  <a:cubicBezTo>
                    <a:pt x="112372" y="82542"/>
                    <a:pt x="109197" y="82013"/>
                    <a:pt x="106022" y="80955"/>
                  </a:cubicBezTo>
                  <a:lnTo>
                    <a:pt x="17659" y="45504"/>
                  </a:lnTo>
                  <a:lnTo>
                    <a:pt x="24009" y="39155"/>
                  </a:lnTo>
                  <a:cubicBezTo>
                    <a:pt x="26654" y="36509"/>
                    <a:pt x="30887" y="35451"/>
                    <a:pt x="35120" y="37038"/>
                  </a:cubicBezTo>
                  <a:lnTo>
                    <a:pt x="101260" y="61907"/>
                  </a:lnTo>
                  <a:cubicBezTo>
                    <a:pt x="107081" y="64023"/>
                    <a:pt x="113959" y="64023"/>
                    <a:pt x="119779" y="62436"/>
                  </a:cubicBezTo>
                  <a:lnTo>
                    <a:pt x="143590" y="54500"/>
                  </a:lnTo>
                  <a:cubicBezTo>
                    <a:pt x="146764" y="53441"/>
                    <a:pt x="148881" y="49737"/>
                    <a:pt x="147823" y="46563"/>
                  </a:cubicBezTo>
                  <a:cubicBezTo>
                    <a:pt x="146764" y="43388"/>
                    <a:pt x="143061" y="41272"/>
                    <a:pt x="139886" y="42330"/>
                  </a:cubicBezTo>
                  <a:lnTo>
                    <a:pt x="116075" y="50266"/>
                  </a:lnTo>
                  <a:cubicBezTo>
                    <a:pt x="112901" y="51325"/>
                    <a:pt x="109197" y="51325"/>
                    <a:pt x="106022" y="50266"/>
                  </a:cubicBezTo>
                  <a:lnTo>
                    <a:pt x="86974" y="42859"/>
                  </a:lnTo>
                  <a:lnTo>
                    <a:pt x="93323" y="35451"/>
                  </a:lnTo>
                  <a:cubicBezTo>
                    <a:pt x="94911" y="33864"/>
                    <a:pt x="97027" y="32806"/>
                    <a:pt x="99144" y="32276"/>
                  </a:cubicBezTo>
                  <a:lnTo>
                    <a:pt x="168987" y="23810"/>
                  </a:lnTo>
                  <a:lnTo>
                    <a:pt x="174808" y="64553"/>
                  </a:lnTo>
                  <a:lnTo>
                    <a:pt x="115546" y="81484"/>
                  </a:lnTo>
                  <a:close/>
                  <a:moveTo>
                    <a:pt x="208142" y="72490"/>
                  </a:moveTo>
                  <a:lnTo>
                    <a:pt x="188565" y="72490"/>
                  </a:lnTo>
                  <a:lnTo>
                    <a:pt x="180099" y="12699"/>
                  </a:lnTo>
                  <a:lnTo>
                    <a:pt x="208142" y="12699"/>
                  </a:lnTo>
                  <a:lnTo>
                    <a:pt x="208142" y="7249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</p:grpSp>
      <p:grpSp>
        <p:nvGrpSpPr>
          <p:cNvPr id="92" name="Grupo 8">
            <a:extLst>
              <a:ext uri="{FF2B5EF4-FFF2-40B4-BE49-F238E27FC236}">
                <a16:creationId xmlns:a16="http://schemas.microsoft.com/office/drawing/2014/main" id="{28DBBBD8-D65F-F244-D973-F5C2AEF86ED7}"/>
              </a:ext>
            </a:extLst>
          </p:cNvPr>
          <p:cNvGrpSpPr/>
          <p:nvPr/>
        </p:nvGrpSpPr>
        <p:grpSpPr>
          <a:xfrm>
            <a:off x="4378666" y="5026523"/>
            <a:ext cx="556991" cy="560327"/>
            <a:chOff x="773858" y="27424768"/>
            <a:chExt cx="315884" cy="312181"/>
          </a:xfrm>
          <a:solidFill>
            <a:srgbClr val="002060"/>
          </a:solidFill>
        </p:grpSpPr>
        <p:sp>
          <p:nvSpPr>
            <p:cNvPr id="93" name="Forma libre 270">
              <a:extLst>
                <a:ext uri="{FF2B5EF4-FFF2-40B4-BE49-F238E27FC236}">
                  <a16:creationId xmlns:a16="http://schemas.microsoft.com/office/drawing/2014/main" id="{9F306EED-05EF-52F3-2FD2-2DC1ACEB0C3B}"/>
                </a:ext>
              </a:extLst>
            </p:cNvPr>
            <p:cNvSpPr/>
            <p:nvPr/>
          </p:nvSpPr>
          <p:spPr>
            <a:xfrm>
              <a:off x="872803" y="27424768"/>
              <a:ext cx="216939" cy="206356"/>
            </a:xfrm>
            <a:custGeom>
              <a:avLst/>
              <a:gdLst>
                <a:gd name="connsiteX0" fmla="*/ 215352 w 216938"/>
                <a:gd name="connsiteY0" fmla="*/ 4232 h 206356"/>
                <a:gd name="connsiteX1" fmla="*/ 215352 w 216938"/>
                <a:gd name="connsiteY1" fmla="*/ 3175 h 206356"/>
                <a:gd name="connsiteX2" fmla="*/ 215352 w 216938"/>
                <a:gd name="connsiteY2" fmla="*/ 2646 h 206356"/>
                <a:gd name="connsiteX3" fmla="*/ 214822 w 216938"/>
                <a:gd name="connsiteY3" fmla="*/ 2116 h 206356"/>
                <a:gd name="connsiteX4" fmla="*/ 214293 w 216938"/>
                <a:gd name="connsiteY4" fmla="*/ 1586 h 206356"/>
                <a:gd name="connsiteX5" fmla="*/ 214293 w 216938"/>
                <a:gd name="connsiteY5" fmla="*/ 1586 h 206356"/>
                <a:gd name="connsiteX6" fmla="*/ 213764 w 216938"/>
                <a:gd name="connsiteY6" fmla="*/ 1057 h 206356"/>
                <a:gd name="connsiteX7" fmla="*/ 213764 w 216938"/>
                <a:gd name="connsiteY7" fmla="*/ 1057 h 206356"/>
                <a:gd name="connsiteX8" fmla="*/ 213235 w 216938"/>
                <a:gd name="connsiteY8" fmla="*/ 530 h 206356"/>
                <a:gd name="connsiteX9" fmla="*/ 212706 w 216938"/>
                <a:gd name="connsiteY9" fmla="*/ 0 h 206356"/>
                <a:gd name="connsiteX10" fmla="*/ 212706 w 216938"/>
                <a:gd name="connsiteY10" fmla="*/ 0 h 206356"/>
                <a:gd name="connsiteX11" fmla="*/ 212177 w 216938"/>
                <a:gd name="connsiteY11" fmla="*/ 0 h 206356"/>
                <a:gd name="connsiteX12" fmla="*/ 211648 w 216938"/>
                <a:gd name="connsiteY12" fmla="*/ 0 h 206356"/>
                <a:gd name="connsiteX13" fmla="*/ 211119 w 216938"/>
                <a:gd name="connsiteY13" fmla="*/ 0 h 206356"/>
                <a:gd name="connsiteX14" fmla="*/ 210589 w 216938"/>
                <a:gd name="connsiteY14" fmla="*/ 0 h 206356"/>
                <a:gd name="connsiteX15" fmla="*/ 210060 w 216938"/>
                <a:gd name="connsiteY15" fmla="*/ 0 h 206356"/>
                <a:gd name="connsiteX16" fmla="*/ 209531 w 216938"/>
                <a:gd name="connsiteY16" fmla="*/ 0 h 206356"/>
                <a:gd name="connsiteX17" fmla="*/ 208473 w 216938"/>
                <a:gd name="connsiteY17" fmla="*/ 0 h 206356"/>
                <a:gd name="connsiteX18" fmla="*/ 207944 w 216938"/>
                <a:gd name="connsiteY18" fmla="*/ 530 h 206356"/>
                <a:gd name="connsiteX19" fmla="*/ 207415 w 216938"/>
                <a:gd name="connsiteY19" fmla="*/ 530 h 206356"/>
                <a:gd name="connsiteX20" fmla="*/ 3175 w 216938"/>
                <a:gd name="connsiteY20" fmla="*/ 116936 h 206356"/>
                <a:gd name="connsiteX21" fmla="*/ 0 w 216938"/>
                <a:gd name="connsiteY21" fmla="*/ 122754 h 206356"/>
                <a:gd name="connsiteX22" fmla="*/ 3704 w 216938"/>
                <a:gd name="connsiteY22" fmla="*/ 128575 h 206356"/>
                <a:gd name="connsiteX23" fmla="*/ 53441 w 216938"/>
                <a:gd name="connsiteY23" fmla="*/ 150269 h 206356"/>
                <a:gd name="connsiteX24" fmla="*/ 53441 w 216938"/>
                <a:gd name="connsiteY24" fmla="*/ 200006 h 206356"/>
                <a:gd name="connsiteX25" fmla="*/ 57674 w 216938"/>
                <a:gd name="connsiteY25" fmla="*/ 206356 h 206356"/>
                <a:gd name="connsiteX26" fmla="*/ 59790 w 216938"/>
                <a:gd name="connsiteY26" fmla="*/ 206886 h 206356"/>
                <a:gd name="connsiteX27" fmla="*/ 65082 w 216938"/>
                <a:gd name="connsiteY27" fmla="*/ 204240 h 206356"/>
                <a:gd name="connsiteX28" fmla="*/ 95241 w 216938"/>
                <a:gd name="connsiteY28" fmla="*/ 165084 h 206356"/>
                <a:gd name="connsiteX29" fmla="*/ 153445 w 216938"/>
                <a:gd name="connsiteY29" fmla="*/ 195244 h 206356"/>
                <a:gd name="connsiteX30" fmla="*/ 156619 w 216938"/>
                <a:gd name="connsiteY30" fmla="*/ 195774 h 206356"/>
                <a:gd name="connsiteX31" fmla="*/ 159265 w 216938"/>
                <a:gd name="connsiteY31" fmla="*/ 195244 h 206356"/>
                <a:gd name="connsiteX32" fmla="*/ 162969 w 216938"/>
                <a:gd name="connsiteY32" fmla="*/ 191012 h 206356"/>
                <a:gd name="connsiteX33" fmla="*/ 216939 w 216938"/>
                <a:gd name="connsiteY33" fmla="*/ 7937 h 206356"/>
                <a:gd name="connsiteX34" fmla="*/ 216939 w 216938"/>
                <a:gd name="connsiteY34" fmla="*/ 7937 h 206356"/>
                <a:gd name="connsiteX35" fmla="*/ 216939 w 216938"/>
                <a:gd name="connsiteY35" fmla="*/ 7407 h 206356"/>
                <a:gd name="connsiteX36" fmla="*/ 216939 w 216938"/>
                <a:gd name="connsiteY36" fmla="*/ 7407 h 206356"/>
                <a:gd name="connsiteX37" fmla="*/ 216939 w 216938"/>
                <a:gd name="connsiteY37" fmla="*/ 6348 h 206356"/>
                <a:gd name="connsiteX38" fmla="*/ 216939 w 216938"/>
                <a:gd name="connsiteY38" fmla="*/ 5821 h 206356"/>
                <a:gd name="connsiteX39" fmla="*/ 215352 w 216938"/>
                <a:gd name="connsiteY39" fmla="*/ 4232 h 206356"/>
                <a:gd name="connsiteX40" fmla="*/ 19048 w 216938"/>
                <a:gd name="connsiteY40" fmla="*/ 120638 h 206356"/>
                <a:gd name="connsiteX41" fmla="*/ 164027 w 216938"/>
                <a:gd name="connsiteY41" fmla="*/ 38095 h 206356"/>
                <a:gd name="connsiteX42" fmla="*/ 57145 w 216938"/>
                <a:gd name="connsiteY42" fmla="*/ 137041 h 206356"/>
                <a:gd name="connsiteX43" fmla="*/ 19048 w 216938"/>
                <a:gd name="connsiteY43" fmla="*/ 120638 h 206356"/>
                <a:gd name="connsiteX44" fmla="*/ 65082 w 216938"/>
                <a:gd name="connsiteY44" fmla="*/ 147624 h 206356"/>
                <a:gd name="connsiteX45" fmla="*/ 155032 w 216938"/>
                <a:gd name="connsiteY45" fmla="*/ 64024 h 206356"/>
                <a:gd name="connsiteX46" fmla="*/ 65082 w 216938"/>
                <a:gd name="connsiteY46" fmla="*/ 179900 h 206356"/>
                <a:gd name="connsiteX47" fmla="*/ 65082 w 216938"/>
                <a:gd name="connsiteY47" fmla="*/ 147624 h 206356"/>
                <a:gd name="connsiteX48" fmla="*/ 151328 w 216938"/>
                <a:gd name="connsiteY48" fmla="*/ 178841 h 206356"/>
                <a:gd name="connsiteX49" fmla="*/ 102120 w 216938"/>
                <a:gd name="connsiteY49" fmla="*/ 153445 h 206356"/>
                <a:gd name="connsiteX50" fmla="*/ 193128 w 216938"/>
                <a:gd name="connsiteY50" fmla="*/ 35979 h 206356"/>
                <a:gd name="connsiteX51" fmla="*/ 151328 w 216938"/>
                <a:gd name="connsiteY51" fmla="*/ 178841 h 20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16938" h="206356">
                  <a:moveTo>
                    <a:pt x="215352" y="4232"/>
                  </a:moveTo>
                  <a:cubicBezTo>
                    <a:pt x="215352" y="3702"/>
                    <a:pt x="215352" y="3702"/>
                    <a:pt x="215352" y="3175"/>
                  </a:cubicBezTo>
                  <a:cubicBezTo>
                    <a:pt x="215352" y="3175"/>
                    <a:pt x="215352" y="2646"/>
                    <a:pt x="215352" y="2646"/>
                  </a:cubicBezTo>
                  <a:cubicBezTo>
                    <a:pt x="215352" y="2646"/>
                    <a:pt x="215352" y="2116"/>
                    <a:pt x="214822" y="2116"/>
                  </a:cubicBezTo>
                  <a:cubicBezTo>
                    <a:pt x="214822" y="2116"/>
                    <a:pt x="214822" y="1586"/>
                    <a:pt x="214293" y="1586"/>
                  </a:cubicBezTo>
                  <a:cubicBezTo>
                    <a:pt x="214293" y="1586"/>
                    <a:pt x="214293" y="1586"/>
                    <a:pt x="214293" y="1586"/>
                  </a:cubicBezTo>
                  <a:cubicBezTo>
                    <a:pt x="214293" y="1586"/>
                    <a:pt x="213764" y="1057"/>
                    <a:pt x="213764" y="1057"/>
                  </a:cubicBezTo>
                  <a:cubicBezTo>
                    <a:pt x="213764" y="1057"/>
                    <a:pt x="213764" y="1057"/>
                    <a:pt x="213764" y="1057"/>
                  </a:cubicBezTo>
                  <a:cubicBezTo>
                    <a:pt x="213764" y="1057"/>
                    <a:pt x="213235" y="1057"/>
                    <a:pt x="213235" y="530"/>
                  </a:cubicBezTo>
                  <a:cubicBezTo>
                    <a:pt x="213235" y="530"/>
                    <a:pt x="212706" y="0"/>
                    <a:pt x="212706" y="0"/>
                  </a:cubicBezTo>
                  <a:cubicBezTo>
                    <a:pt x="212706" y="0"/>
                    <a:pt x="212706" y="0"/>
                    <a:pt x="212706" y="0"/>
                  </a:cubicBezTo>
                  <a:cubicBezTo>
                    <a:pt x="212706" y="0"/>
                    <a:pt x="212706" y="0"/>
                    <a:pt x="212177" y="0"/>
                  </a:cubicBezTo>
                  <a:cubicBezTo>
                    <a:pt x="212177" y="0"/>
                    <a:pt x="211648" y="0"/>
                    <a:pt x="211648" y="0"/>
                  </a:cubicBezTo>
                  <a:cubicBezTo>
                    <a:pt x="211648" y="0"/>
                    <a:pt x="211119" y="0"/>
                    <a:pt x="211119" y="0"/>
                  </a:cubicBezTo>
                  <a:cubicBezTo>
                    <a:pt x="211119" y="0"/>
                    <a:pt x="210589" y="0"/>
                    <a:pt x="210589" y="0"/>
                  </a:cubicBezTo>
                  <a:cubicBezTo>
                    <a:pt x="210589" y="0"/>
                    <a:pt x="210060" y="0"/>
                    <a:pt x="210060" y="0"/>
                  </a:cubicBezTo>
                  <a:cubicBezTo>
                    <a:pt x="210060" y="0"/>
                    <a:pt x="209531" y="0"/>
                    <a:pt x="209531" y="0"/>
                  </a:cubicBezTo>
                  <a:cubicBezTo>
                    <a:pt x="209002" y="0"/>
                    <a:pt x="209002" y="0"/>
                    <a:pt x="208473" y="0"/>
                  </a:cubicBezTo>
                  <a:cubicBezTo>
                    <a:pt x="208473" y="0"/>
                    <a:pt x="207944" y="0"/>
                    <a:pt x="207944" y="530"/>
                  </a:cubicBezTo>
                  <a:cubicBezTo>
                    <a:pt x="207944" y="530"/>
                    <a:pt x="207415" y="530"/>
                    <a:pt x="207415" y="530"/>
                  </a:cubicBezTo>
                  <a:lnTo>
                    <a:pt x="3175" y="116936"/>
                  </a:lnTo>
                  <a:cubicBezTo>
                    <a:pt x="1058" y="117993"/>
                    <a:pt x="0" y="120638"/>
                    <a:pt x="0" y="122754"/>
                  </a:cubicBezTo>
                  <a:cubicBezTo>
                    <a:pt x="0" y="125400"/>
                    <a:pt x="1587" y="127518"/>
                    <a:pt x="3704" y="128575"/>
                  </a:cubicBezTo>
                  <a:lnTo>
                    <a:pt x="53441" y="150269"/>
                  </a:lnTo>
                  <a:lnTo>
                    <a:pt x="53441" y="200006"/>
                  </a:lnTo>
                  <a:cubicBezTo>
                    <a:pt x="53441" y="202652"/>
                    <a:pt x="55028" y="205297"/>
                    <a:pt x="57674" y="206356"/>
                  </a:cubicBezTo>
                  <a:cubicBezTo>
                    <a:pt x="58203" y="206356"/>
                    <a:pt x="59261" y="206886"/>
                    <a:pt x="59790" y="206886"/>
                  </a:cubicBezTo>
                  <a:cubicBezTo>
                    <a:pt x="61907" y="206886"/>
                    <a:pt x="63494" y="205827"/>
                    <a:pt x="65082" y="204240"/>
                  </a:cubicBezTo>
                  <a:lnTo>
                    <a:pt x="95241" y="165084"/>
                  </a:lnTo>
                  <a:lnTo>
                    <a:pt x="153445" y="195244"/>
                  </a:lnTo>
                  <a:cubicBezTo>
                    <a:pt x="154503" y="195774"/>
                    <a:pt x="155561" y="195774"/>
                    <a:pt x="156619" y="195774"/>
                  </a:cubicBezTo>
                  <a:cubicBezTo>
                    <a:pt x="157677" y="195774"/>
                    <a:pt x="158207" y="195774"/>
                    <a:pt x="159265" y="195244"/>
                  </a:cubicBezTo>
                  <a:cubicBezTo>
                    <a:pt x="160852" y="194715"/>
                    <a:pt x="162440" y="193128"/>
                    <a:pt x="162969" y="191012"/>
                  </a:cubicBezTo>
                  <a:lnTo>
                    <a:pt x="216939" y="7937"/>
                  </a:lnTo>
                  <a:lnTo>
                    <a:pt x="216939" y="7937"/>
                  </a:lnTo>
                  <a:cubicBezTo>
                    <a:pt x="216939" y="7937"/>
                    <a:pt x="216939" y="7407"/>
                    <a:pt x="216939" y="7407"/>
                  </a:cubicBezTo>
                  <a:cubicBezTo>
                    <a:pt x="216939" y="7407"/>
                    <a:pt x="216939" y="7407"/>
                    <a:pt x="216939" y="7407"/>
                  </a:cubicBezTo>
                  <a:cubicBezTo>
                    <a:pt x="216939" y="6878"/>
                    <a:pt x="216939" y="6878"/>
                    <a:pt x="216939" y="6348"/>
                  </a:cubicBezTo>
                  <a:cubicBezTo>
                    <a:pt x="216939" y="6348"/>
                    <a:pt x="216939" y="5821"/>
                    <a:pt x="216939" y="5821"/>
                  </a:cubicBezTo>
                  <a:cubicBezTo>
                    <a:pt x="215352" y="4232"/>
                    <a:pt x="215352" y="4232"/>
                    <a:pt x="215352" y="4232"/>
                  </a:cubicBezTo>
                  <a:close/>
                  <a:moveTo>
                    <a:pt x="19048" y="120638"/>
                  </a:moveTo>
                  <a:lnTo>
                    <a:pt x="164027" y="38095"/>
                  </a:lnTo>
                  <a:lnTo>
                    <a:pt x="57145" y="137041"/>
                  </a:lnTo>
                  <a:lnTo>
                    <a:pt x="19048" y="120638"/>
                  </a:lnTo>
                  <a:close/>
                  <a:moveTo>
                    <a:pt x="65082" y="147624"/>
                  </a:moveTo>
                  <a:lnTo>
                    <a:pt x="155032" y="64024"/>
                  </a:lnTo>
                  <a:lnTo>
                    <a:pt x="65082" y="179900"/>
                  </a:lnTo>
                  <a:lnTo>
                    <a:pt x="65082" y="147624"/>
                  </a:lnTo>
                  <a:close/>
                  <a:moveTo>
                    <a:pt x="151328" y="178841"/>
                  </a:moveTo>
                  <a:lnTo>
                    <a:pt x="102120" y="153445"/>
                  </a:lnTo>
                  <a:lnTo>
                    <a:pt x="193128" y="35979"/>
                  </a:lnTo>
                  <a:lnTo>
                    <a:pt x="151328" y="178841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94" name="Forma libre 271">
              <a:extLst>
                <a:ext uri="{FF2B5EF4-FFF2-40B4-BE49-F238E27FC236}">
                  <a16:creationId xmlns:a16="http://schemas.microsoft.com/office/drawing/2014/main" id="{18F95E1F-7BFE-6888-715D-521A6C31BD0B}"/>
                </a:ext>
              </a:extLst>
            </p:cNvPr>
            <p:cNvSpPr/>
            <p:nvPr/>
          </p:nvSpPr>
          <p:spPr>
            <a:xfrm>
              <a:off x="976511" y="27625834"/>
              <a:ext cx="74077" cy="74077"/>
            </a:xfrm>
            <a:custGeom>
              <a:avLst/>
              <a:gdLst>
                <a:gd name="connsiteX0" fmla="*/ 39155 w 74076"/>
                <a:gd name="connsiteY0" fmla="*/ 78309 h 74076"/>
                <a:gd name="connsiteX1" fmla="*/ 78310 w 74076"/>
                <a:gd name="connsiteY1" fmla="*/ 39154 h 74076"/>
                <a:gd name="connsiteX2" fmla="*/ 39155 w 74076"/>
                <a:gd name="connsiteY2" fmla="*/ 0 h 74076"/>
                <a:gd name="connsiteX3" fmla="*/ 0 w 74076"/>
                <a:gd name="connsiteY3" fmla="*/ 39154 h 74076"/>
                <a:gd name="connsiteX4" fmla="*/ 39155 w 74076"/>
                <a:gd name="connsiteY4" fmla="*/ 78309 h 74076"/>
                <a:gd name="connsiteX5" fmla="*/ 39155 w 74076"/>
                <a:gd name="connsiteY5" fmla="*/ 12698 h 74076"/>
                <a:gd name="connsiteX6" fmla="*/ 65611 w 74076"/>
                <a:gd name="connsiteY6" fmla="*/ 39154 h 74076"/>
                <a:gd name="connsiteX7" fmla="*/ 39155 w 74076"/>
                <a:gd name="connsiteY7" fmla="*/ 65610 h 74076"/>
                <a:gd name="connsiteX8" fmla="*/ 12699 w 74076"/>
                <a:gd name="connsiteY8" fmla="*/ 39154 h 74076"/>
                <a:gd name="connsiteX9" fmla="*/ 39155 w 74076"/>
                <a:gd name="connsiteY9" fmla="*/ 12698 h 7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076" h="74076">
                  <a:moveTo>
                    <a:pt x="39155" y="78309"/>
                  </a:moveTo>
                  <a:cubicBezTo>
                    <a:pt x="60849" y="78309"/>
                    <a:pt x="78310" y="60849"/>
                    <a:pt x="78310" y="39154"/>
                  </a:cubicBezTo>
                  <a:cubicBezTo>
                    <a:pt x="78310" y="17460"/>
                    <a:pt x="60849" y="0"/>
                    <a:pt x="39155" y="0"/>
                  </a:cubicBezTo>
                  <a:cubicBezTo>
                    <a:pt x="17461" y="0"/>
                    <a:pt x="0" y="17460"/>
                    <a:pt x="0" y="39154"/>
                  </a:cubicBezTo>
                  <a:cubicBezTo>
                    <a:pt x="0" y="60849"/>
                    <a:pt x="17461" y="78309"/>
                    <a:pt x="39155" y="78309"/>
                  </a:cubicBezTo>
                  <a:close/>
                  <a:moveTo>
                    <a:pt x="39155" y="12698"/>
                  </a:moveTo>
                  <a:cubicBezTo>
                    <a:pt x="53441" y="12698"/>
                    <a:pt x="65611" y="24340"/>
                    <a:pt x="65611" y="39154"/>
                  </a:cubicBezTo>
                  <a:cubicBezTo>
                    <a:pt x="65611" y="53969"/>
                    <a:pt x="53970" y="65610"/>
                    <a:pt x="39155" y="65610"/>
                  </a:cubicBezTo>
                  <a:cubicBezTo>
                    <a:pt x="24340" y="65610"/>
                    <a:pt x="12699" y="53969"/>
                    <a:pt x="12699" y="39154"/>
                  </a:cubicBezTo>
                  <a:cubicBezTo>
                    <a:pt x="12699" y="24340"/>
                    <a:pt x="24869" y="12698"/>
                    <a:pt x="39155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95" name="Forma libre 272">
              <a:extLst>
                <a:ext uri="{FF2B5EF4-FFF2-40B4-BE49-F238E27FC236}">
                  <a16:creationId xmlns:a16="http://schemas.microsoft.com/office/drawing/2014/main" id="{DD2D5EC3-6CAD-9E77-CA14-8E74B95AFEF8}"/>
                </a:ext>
              </a:extLst>
            </p:cNvPr>
            <p:cNvSpPr/>
            <p:nvPr/>
          </p:nvSpPr>
          <p:spPr>
            <a:xfrm>
              <a:off x="968177" y="27604669"/>
              <a:ext cx="116406" cy="132280"/>
            </a:xfrm>
            <a:custGeom>
              <a:avLst/>
              <a:gdLst>
                <a:gd name="connsiteX0" fmla="*/ 113628 w 116406"/>
                <a:gd name="connsiteY0" fmla="*/ 43916 h 132279"/>
                <a:gd name="connsiteX1" fmla="*/ 104633 w 116406"/>
                <a:gd name="connsiteY1" fmla="*/ 43916 h 132279"/>
                <a:gd name="connsiteX2" fmla="*/ 99342 w 116406"/>
                <a:gd name="connsiteY2" fmla="*/ 31747 h 132279"/>
                <a:gd name="connsiteX3" fmla="*/ 105691 w 116406"/>
                <a:gd name="connsiteY3" fmla="*/ 25397 h 132279"/>
                <a:gd name="connsiteX4" fmla="*/ 107808 w 116406"/>
                <a:gd name="connsiteY4" fmla="*/ 20635 h 132279"/>
                <a:gd name="connsiteX5" fmla="*/ 105691 w 116406"/>
                <a:gd name="connsiteY5" fmla="*/ 15874 h 132279"/>
                <a:gd name="connsiteX6" fmla="*/ 91934 w 116406"/>
                <a:gd name="connsiteY6" fmla="*/ 2116 h 132279"/>
                <a:gd name="connsiteX7" fmla="*/ 87172 w 116406"/>
                <a:gd name="connsiteY7" fmla="*/ 0 h 132279"/>
                <a:gd name="connsiteX8" fmla="*/ 82410 w 116406"/>
                <a:gd name="connsiteY8" fmla="*/ 2116 h 132279"/>
                <a:gd name="connsiteX9" fmla="*/ 72357 w 116406"/>
                <a:gd name="connsiteY9" fmla="*/ 12169 h 132279"/>
                <a:gd name="connsiteX10" fmla="*/ 72357 w 116406"/>
                <a:gd name="connsiteY10" fmla="*/ 21165 h 132279"/>
                <a:gd name="connsiteX11" fmla="*/ 81352 w 116406"/>
                <a:gd name="connsiteY11" fmla="*/ 21165 h 132279"/>
                <a:gd name="connsiteX12" fmla="*/ 86643 w 116406"/>
                <a:gd name="connsiteY12" fmla="*/ 15874 h 132279"/>
                <a:gd name="connsiteX13" fmla="*/ 91405 w 116406"/>
                <a:gd name="connsiteY13" fmla="*/ 20635 h 132279"/>
                <a:gd name="connsiteX14" fmla="*/ 86114 w 116406"/>
                <a:gd name="connsiteY14" fmla="*/ 25926 h 132279"/>
                <a:gd name="connsiteX15" fmla="*/ 85585 w 116406"/>
                <a:gd name="connsiteY15" fmla="*/ 34393 h 132279"/>
                <a:gd name="connsiteX16" fmla="*/ 92464 w 116406"/>
                <a:gd name="connsiteY16" fmla="*/ 51853 h 132279"/>
                <a:gd name="connsiteX17" fmla="*/ 98813 w 116406"/>
                <a:gd name="connsiteY17" fmla="*/ 57144 h 132279"/>
                <a:gd name="connsiteX18" fmla="*/ 106221 w 116406"/>
                <a:gd name="connsiteY18" fmla="*/ 57144 h 132279"/>
                <a:gd name="connsiteX19" fmla="*/ 106221 w 116406"/>
                <a:gd name="connsiteY19" fmla="*/ 64024 h 132279"/>
                <a:gd name="connsiteX20" fmla="*/ 98813 w 116406"/>
                <a:gd name="connsiteY20" fmla="*/ 64024 h 132279"/>
                <a:gd name="connsiteX21" fmla="*/ 92464 w 116406"/>
                <a:gd name="connsiteY21" fmla="*/ 69315 h 132279"/>
                <a:gd name="connsiteX22" fmla="*/ 85585 w 116406"/>
                <a:gd name="connsiteY22" fmla="*/ 86775 h 132279"/>
                <a:gd name="connsiteX23" fmla="*/ 86114 w 116406"/>
                <a:gd name="connsiteY23" fmla="*/ 95241 h 132279"/>
                <a:gd name="connsiteX24" fmla="*/ 91405 w 116406"/>
                <a:gd name="connsiteY24" fmla="*/ 100533 h 132279"/>
                <a:gd name="connsiteX25" fmla="*/ 86643 w 116406"/>
                <a:gd name="connsiteY25" fmla="*/ 105294 h 132279"/>
                <a:gd name="connsiteX26" fmla="*/ 81352 w 116406"/>
                <a:gd name="connsiteY26" fmla="*/ 100003 h 132279"/>
                <a:gd name="connsiteX27" fmla="*/ 72886 w 116406"/>
                <a:gd name="connsiteY27" fmla="*/ 99473 h 132279"/>
                <a:gd name="connsiteX28" fmla="*/ 55425 w 116406"/>
                <a:gd name="connsiteY28" fmla="*/ 106353 h 132279"/>
                <a:gd name="connsiteX29" fmla="*/ 50134 w 116406"/>
                <a:gd name="connsiteY29" fmla="*/ 112701 h 132279"/>
                <a:gd name="connsiteX30" fmla="*/ 50134 w 116406"/>
                <a:gd name="connsiteY30" fmla="*/ 120108 h 132279"/>
                <a:gd name="connsiteX31" fmla="*/ 43255 w 116406"/>
                <a:gd name="connsiteY31" fmla="*/ 120108 h 132279"/>
                <a:gd name="connsiteX32" fmla="*/ 43255 w 116406"/>
                <a:gd name="connsiteY32" fmla="*/ 112701 h 132279"/>
                <a:gd name="connsiteX33" fmla="*/ 37964 w 116406"/>
                <a:gd name="connsiteY33" fmla="*/ 106353 h 132279"/>
                <a:gd name="connsiteX34" fmla="*/ 20503 w 116406"/>
                <a:gd name="connsiteY34" fmla="*/ 99473 h 132279"/>
                <a:gd name="connsiteX35" fmla="*/ 12037 w 116406"/>
                <a:gd name="connsiteY35" fmla="*/ 100003 h 132279"/>
                <a:gd name="connsiteX36" fmla="*/ 1984 w 116406"/>
                <a:gd name="connsiteY36" fmla="*/ 110056 h 132279"/>
                <a:gd name="connsiteX37" fmla="*/ 1984 w 116406"/>
                <a:gd name="connsiteY37" fmla="*/ 119052 h 132279"/>
                <a:gd name="connsiteX38" fmla="*/ 10979 w 116406"/>
                <a:gd name="connsiteY38" fmla="*/ 119052 h 132279"/>
                <a:gd name="connsiteX39" fmla="*/ 17329 w 116406"/>
                <a:gd name="connsiteY39" fmla="*/ 112701 h 132279"/>
                <a:gd name="connsiteX40" fmla="*/ 29498 w 116406"/>
                <a:gd name="connsiteY40" fmla="*/ 117993 h 132279"/>
                <a:gd name="connsiteX41" fmla="*/ 29498 w 116406"/>
                <a:gd name="connsiteY41" fmla="*/ 126989 h 132279"/>
                <a:gd name="connsiteX42" fmla="*/ 35848 w 116406"/>
                <a:gd name="connsiteY42" fmla="*/ 133336 h 132279"/>
                <a:gd name="connsiteX43" fmla="*/ 55425 w 116406"/>
                <a:gd name="connsiteY43" fmla="*/ 133336 h 132279"/>
                <a:gd name="connsiteX44" fmla="*/ 61775 w 116406"/>
                <a:gd name="connsiteY44" fmla="*/ 126989 h 132279"/>
                <a:gd name="connsiteX45" fmla="*/ 61775 w 116406"/>
                <a:gd name="connsiteY45" fmla="*/ 117993 h 132279"/>
                <a:gd name="connsiteX46" fmla="*/ 73944 w 116406"/>
                <a:gd name="connsiteY46" fmla="*/ 112701 h 132279"/>
                <a:gd name="connsiteX47" fmla="*/ 80294 w 116406"/>
                <a:gd name="connsiteY47" fmla="*/ 119052 h 132279"/>
                <a:gd name="connsiteX48" fmla="*/ 89289 w 116406"/>
                <a:gd name="connsiteY48" fmla="*/ 119052 h 132279"/>
                <a:gd name="connsiteX49" fmla="*/ 103046 w 116406"/>
                <a:gd name="connsiteY49" fmla="*/ 105294 h 132279"/>
                <a:gd name="connsiteX50" fmla="*/ 103046 w 116406"/>
                <a:gd name="connsiteY50" fmla="*/ 96298 h 132279"/>
                <a:gd name="connsiteX51" fmla="*/ 96696 w 116406"/>
                <a:gd name="connsiteY51" fmla="*/ 89950 h 132279"/>
                <a:gd name="connsiteX52" fmla="*/ 101988 w 116406"/>
                <a:gd name="connsiteY52" fmla="*/ 77779 h 132279"/>
                <a:gd name="connsiteX53" fmla="*/ 110983 w 116406"/>
                <a:gd name="connsiteY53" fmla="*/ 77779 h 132279"/>
                <a:gd name="connsiteX54" fmla="*/ 117332 w 116406"/>
                <a:gd name="connsiteY54" fmla="*/ 71431 h 132279"/>
                <a:gd name="connsiteX55" fmla="*/ 117332 w 116406"/>
                <a:gd name="connsiteY55" fmla="*/ 51853 h 132279"/>
                <a:gd name="connsiteX56" fmla="*/ 113628 w 116406"/>
                <a:gd name="connsiteY56" fmla="*/ 43916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16406" h="132279">
                  <a:moveTo>
                    <a:pt x="113628" y="43916"/>
                  </a:moveTo>
                  <a:lnTo>
                    <a:pt x="104633" y="43916"/>
                  </a:lnTo>
                  <a:cubicBezTo>
                    <a:pt x="103575" y="39684"/>
                    <a:pt x="101988" y="35449"/>
                    <a:pt x="99342" y="31747"/>
                  </a:cubicBezTo>
                  <a:lnTo>
                    <a:pt x="105691" y="25397"/>
                  </a:lnTo>
                  <a:cubicBezTo>
                    <a:pt x="106750" y="24340"/>
                    <a:pt x="107808" y="22751"/>
                    <a:pt x="107808" y="20635"/>
                  </a:cubicBezTo>
                  <a:cubicBezTo>
                    <a:pt x="107808" y="18519"/>
                    <a:pt x="107279" y="17460"/>
                    <a:pt x="105691" y="15874"/>
                  </a:cubicBezTo>
                  <a:lnTo>
                    <a:pt x="91934" y="2116"/>
                  </a:lnTo>
                  <a:cubicBezTo>
                    <a:pt x="90876" y="1057"/>
                    <a:pt x="89289" y="0"/>
                    <a:pt x="87172" y="0"/>
                  </a:cubicBezTo>
                  <a:cubicBezTo>
                    <a:pt x="85585" y="0"/>
                    <a:pt x="83998" y="530"/>
                    <a:pt x="82410" y="2116"/>
                  </a:cubicBezTo>
                  <a:lnTo>
                    <a:pt x="72357" y="12169"/>
                  </a:lnTo>
                  <a:cubicBezTo>
                    <a:pt x="69711" y="14814"/>
                    <a:pt x="69711" y="19049"/>
                    <a:pt x="72357" y="21165"/>
                  </a:cubicBezTo>
                  <a:cubicBezTo>
                    <a:pt x="75003" y="23810"/>
                    <a:pt x="79236" y="23810"/>
                    <a:pt x="81352" y="21165"/>
                  </a:cubicBezTo>
                  <a:lnTo>
                    <a:pt x="86643" y="15874"/>
                  </a:lnTo>
                  <a:lnTo>
                    <a:pt x="91405" y="20635"/>
                  </a:lnTo>
                  <a:lnTo>
                    <a:pt x="86114" y="25926"/>
                  </a:lnTo>
                  <a:cubicBezTo>
                    <a:pt x="83998" y="28042"/>
                    <a:pt x="83468" y="31747"/>
                    <a:pt x="85585" y="34393"/>
                  </a:cubicBezTo>
                  <a:cubicBezTo>
                    <a:pt x="89289" y="39684"/>
                    <a:pt x="91405" y="45505"/>
                    <a:pt x="92464" y="51853"/>
                  </a:cubicBezTo>
                  <a:cubicBezTo>
                    <a:pt x="92993" y="55028"/>
                    <a:pt x="95638" y="57144"/>
                    <a:pt x="98813" y="57144"/>
                  </a:cubicBezTo>
                  <a:lnTo>
                    <a:pt x="106221" y="57144"/>
                  </a:lnTo>
                  <a:lnTo>
                    <a:pt x="106221" y="64024"/>
                  </a:lnTo>
                  <a:lnTo>
                    <a:pt x="98813" y="64024"/>
                  </a:lnTo>
                  <a:cubicBezTo>
                    <a:pt x="95638" y="64024"/>
                    <a:pt x="92993" y="66140"/>
                    <a:pt x="92464" y="69315"/>
                  </a:cubicBezTo>
                  <a:cubicBezTo>
                    <a:pt x="91405" y="75663"/>
                    <a:pt x="88760" y="81484"/>
                    <a:pt x="85585" y="86775"/>
                  </a:cubicBezTo>
                  <a:cubicBezTo>
                    <a:pt x="83998" y="89421"/>
                    <a:pt x="83998" y="92596"/>
                    <a:pt x="86114" y="95241"/>
                  </a:cubicBezTo>
                  <a:lnTo>
                    <a:pt x="91405" y="100533"/>
                  </a:lnTo>
                  <a:lnTo>
                    <a:pt x="86643" y="105294"/>
                  </a:lnTo>
                  <a:lnTo>
                    <a:pt x="81352" y="100003"/>
                  </a:lnTo>
                  <a:cubicBezTo>
                    <a:pt x="79236" y="97887"/>
                    <a:pt x="75532" y="97357"/>
                    <a:pt x="72886" y="99473"/>
                  </a:cubicBezTo>
                  <a:cubicBezTo>
                    <a:pt x="67595" y="103178"/>
                    <a:pt x="61775" y="105294"/>
                    <a:pt x="55425" y="106353"/>
                  </a:cubicBezTo>
                  <a:cubicBezTo>
                    <a:pt x="52251" y="106880"/>
                    <a:pt x="50134" y="109526"/>
                    <a:pt x="50134" y="112701"/>
                  </a:cubicBezTo>
                  <a:lnTo>
                    <a:pt x="50134" y="120108"/>
                  </a:lnTo>
                  <a:lnTo>
                    <a:pt x="43255" y="120108"/>
                  </a:lnTo>
                  <a:lnTo>
                    <a:pt x="43255" y="112701"/>
                  </a:lnTo>
                  <a:cubicBezTo>
                    <a:pt x="43255" y="109526"/>
                    <a:pt x="41139" y="106880"/>
                    <a:pt x="37964" y="106353"/>
                  </a:cubicBezTo>
                  <a:cubicBezTo>
                    <a:pt x="31615" y="105294"/>
                    <a:pt x="25795" y="102649"/>
                    <a:pt x="20503" y="99473"/>
                  </a:cubicBezTo>
                  <a:cubicBezTo>
                    <a:pt x="17858" y="97887"/>
                    <a:pt x="14683" y="97887"/>
                    <a:pt x="12037" y="100003"/>
                  </a:cubicBezTo>
                  <a:lnTo>
                    <a:pt x="1984" y="110056"/>
                  </a:lnTo>
                  <a:cubicBezTo>
                    <a:pt x="-661" y="112701"/>
                    <a:pt x="-661" y="116936"/>
                    <a:pt x="1984" y="119052"/>
                  </a:cubicBezTo>
                  <a:cubicBezTo>
                    <a:pt x="4630" y="121697"/>
                    <a:pt x="8863" y="121697"/>
                    <a:pt x="10979" y="119052"/>
                  </a:cubicBezTo>
                  <a:lnTo>
                    <a:pt x="17329" y="112701"/>
                  </a:lnTo>
                  <a:cubicBezTo>
                    <a:pt x="21032" y="114817"/>
                    <a:pt x="25265" y="116406"/>
                    <a:pt x="29498" y="117993"/>
                  </a:cubicBezTo>
                  <a:lnTo>
                    <a:pt x="29498" y="126989"/>
                  </a:lnTo>
                  <a:cubicBezTo>
                    <a:pt x="29498" y="130691"/>
                    <a:pt x="32144" y="133336"/>
                    <a:pt x="35848" y="133336"/>
                  </a:cubicBezTo>
                  <a:lnTo>
                    <a:pt x="55425" y="133336"/>
                  </a:lnTo>
                  <a:cubicBezTo>
                    <a:pt x="59129" y="133336"/>
                    <a:pt x="61775" y="130691"/>
                    <a:pt x="61775" y="126989"/>
                  </a:cubicBezTo>
                  <a:lnTo>
                    <a:pt x="61775" y="117993"/>
                  </a:lnTo>
                  <a:cubicBezTo>
                    <a:pt x="66008" y="116936"/>
                    <a:pt x="70241" y="115347"/>
                    <a:pt x="73944" y="112701"/>
                  </a:cubicBezTo>
                  <a:lnTo>
                    <a:pt x="80294" y="119052"/>
                  </a:lnTo>
                  <a:cubicBezTo>
                    <a:pt x="82939" y="121697"/>
                    <a:pt x="87172" y="121697"/>
                    <a:pt x="89289" y="119052"/>
                  </a:cubicBezTo>
                  <a:lnTo>
                    <a:pt x="103046" y="105294"/>
                  </a:lnTo>
                  <a:cubicBezTo>
                    <a:pt x="105691" y="102649"/>
                    <a:pt x="105691" y="98417"/>
                    <a:pt x="103046" y="96298"/>
                  </a:cubicBezTo>
                  <a:lnTo>
                    <a:pt x="96696" y="89950"/>
                  </a:lnTo>
                  <a:cubicBezTo>
                    <a:pt x="98813" y="86245"/>
                    <a:pt x="100400" y="82013"/>
                    <a:pt x="101988" y="77779"/>
                  </a:cubicBezTo>
                  <a:lnTo>
                    <a:pt x="110983" y="77779"/>
                  </a:lnTo>
                  <a:cubicBezTo>
                    <a:pt x="114687" y="77779"/>
                    <a:pt x="117332" y="75133"/>
                    <a:pt x="117332" y="71431"/>
                  </a:cubicBezTo>
                  <a:lnTo>
                    <a:pt x="117332" y="51853"/>
                  </a:lnTo>
                  <a:cubicBezTo>
                    <a:pt x="119978" y="47091"/>
                    <a:pt x="116803" y="43916"/>
                    <a:pt x="113628" y="4391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96" name="Forma libre 273">
              <a:extLst>
                <a:ext uri="{FF2B5EF4-FFF2-40B4-BE49-F238E27FC236}">
                  <a16:creationId xmlns:a16="http://schemas.microsoft.com/office/drawing/2014/main" id="{C13D9F3C-4FDD-A1D3-21EF-068269107A80}"/>
                </a:ext>
              </a:extLst>
            </p:cNvPr>
            <p:cNvSpPr/>
            <p:nvPr/>
          </p:nvSpPr>
          <p:spPr>
            <a:xfrm>
              <a:off x="843702" y="27567101"/>
              <a:ext cx="10582" cy="21165"/>
            </a:xfrm>
            <a:custGeom>
              <a:avLst/>
              <a:gdLst>
                <a:gd name="connsiteX0" fmla="*/ 6349 w 10582"/>
                <a:gd name="connsiteY0" fmla="*/ 0 h 21164"/>
                <a:gd name="connsiteX1" fmla="*/ 0 w 10582"/>
                <a:gd name="connsiteY1" fmla="*/ 6350 h 21164"/>
                <a:gd name="connsiteX2" fmla="*/ 0 w 10582"/>
                <a:gd name="connsiteY2" fmla="*/ 19049 h 21164"/>
                <a:gd name="connsiteX3" fmla="*/ 6349 w 10582"/>
                <a:gd name="connsiteY3" fmla="*/ 25397 h 21164"/>
                <a:gd name="connsiteX4" fmla="*/ 12699 w 10582"/>
                <a:gd name="connsiteY4" fmla="*/ 19049 h 21164"/>
                <a:gd name="connsiteX5" fmla="*/ 12699 w 10582"/>
                <a:gd name="connsiteY5" fmla="*/ 6350 h 21164"/>
                <a:gd name="connsiteX6" fmla="*/ 6349 w 10582"/>
                <a:gd name="connsiteY6" fmla="*/ 0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6349" y="0"/>
                  </a:moveTo>
                  <a:cubicBezTo>
                    <a:pt x="2646" y="0"/>
                    <a:pt x="0" y="2646"/>
                    <a:pt x="0" y="6350"/>
                  </a:cubicBezTo>
                  <a:lnTo>
                    <a:pt x="0" y="19049"/>
                  </a:lnTo>
                  <a:cubicBezTo>
                    <a:pt x="0" y="22751"/>
                    <a:pt x="2646" y="25397"/>
                    <a:pt x="6349" y="25397"/>
                  </a:cubicBezTo>
                  <a:cubicBezTo>
                    <a:pt x="10053" y="25397"/>
                    <a:pt x="12699" y="22751"/>
                    <a:pt x="12699" y="19049"/>
                  </a:cubicBezTo>
                  <a:lnTo>
                    <a:pt x="12699" y="6350"/>
                  </a:lnTo>
                  <a:cubicBezTo>
                    <a:pt x="12699" y="3175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97" name="Forma libre 274">
              <a:extLst>
                <a:ext uri="{FF2B5EF4-FFF2-40B4-BE49-F238E27FC236}">
                  <a16:creationId xmlns:a16="http://schemas.microsoft.com/office/drawing/2014/main" id="{7D0EA57A-5D03-56D7-09DE-88ECB93148A9}"/>
                </a:ext>
              </a:extLst>
            </p:cNvPr>
            <p:cNvSpPr/>
            <p:nvPr/>
          </p:nvSpPr>
          <p:spPr>
            <a:xfrm>
              <a:off x="843173" y="27681333"/>
              <a:ext cx="10582" cy="21165"/>
            </a:xfrm>
            <a:custGeom>
              <a:avLst/>
              <a:gdLst>
                <a:gd name="connsiteX0" fmla="*/ 0 w 10582"/>
                <a:gd name="connsiteY0" fmla="*/ 6406 h 21164"/>
                <a:gd name="connsiteX1" fmla="*/ 0 w 10582"/>
                <a:gd name="connsiteY1" fmla="*/ 19107 h 21164"/>
                <a:gd name="connsiteX2" fmla="*/ 6349 w 10582"/>
                <a:gd name="connsiteY2" fmla="*/ 25455 h 21164"/>
                <a:gd name="connsiteX3" fmla="*/ 12699 w 10582"/>
                <a:gd name="connsiteY3" fmla="*/ 19107 h 21164"/>
                <a:gd name="connsiteX4" fmla="*/ 12699 w 10582"/>
                <a:gd name="connsiteY4" fmla="*/ 6406 h 21164"/>
                <a:gd name="connsiteX5" fmla="*/ 6349 w 10582"/>
                <a:gd name="connsiteY5" fmla="*/ 58 h 21164"/>
                <a:gd name="connsiteX6" fmla="*/ 0 w 10582"/>
                <a:gd name="connsiteY6" fmla="*/ 6406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0" y="6406"/>
                  </a:moveTo>
                  <a:lnTo>
                    <a:pt x="0" y="19107"/>
                  </a:lnTo>
                  <a:cubicBezTo>
                    <a:pt x="0" y="22809"/>
                    <a:pt x="2646" y="25455"/>
                    <a:pt x="6349" y="25455"/>
                  </a:cubicBezTo>
                  <a:cubicBezTo>
                    <a:pt x="10053" y="25455"/>
                    <a:pt x="12699" y="22809"/>
                    <a:pt x="12699" y="19107"/>
                  </a:cubicBezTo>
                  <a:lnTo>
                    <a:pt x="12699" y="6406"/>
                  </a:lnTo>
                  <a:cubicBezTo>
                    <a:pt x="12699" y="2704"/>
                    <a:pt x="10053" y="58"/>
                    <a:pt x="6349" y="58"/>
                  </a:cubicBezTo>
                  <a:cubicBezTo>
                    <a:pt x="3175" y="-472"/>
                    <a:pt x="0" y="2704"/>
                    <a:pt x="0" y="640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98" name="Forma libre 275">
              <a:extLst>
                <a:ext uri="{FF2B5EF4-FFF2-40B4-BE49-F238E27FC236}">
                  <a16:creationId xmlns:a16="http://schemas.microsoft.com/office/drawing/2014/main" id="{C000BDA0-0D98-E7B1-D4A0-5E75B0B9FF43}"/>
                </a:ext>
              </a:extLst>
            </p:cNvPr>
            <p:cNvSpPr/>
            <p:nvPr/>
          </p:nvSpPr>
          <p:spPr>
            <a:xfrm>
              <a:off x="818304" y="27605726"/>
              <a:ext cx="63494" cy="63494"/>
            </a:xfrm>
            <a:custGeom>
              <a:avLst/>
              <a:gdLst>
                <a:gd name="connsiteX0" fmla="*/ 19577 w 63494"/>
                <a:gd name="connsiteY0" fmla="*/ 12701 h 63494"/>
                <a:gd name="connsiteX1" fmla="*/ 58203 w 63494"/>
                <a:gd name="connsiteY1" fmla="*/ 12701 h 63494"/>
                <a:gd name="connsiteX2" fmla="*/ 64553 w 63494"/>
                <a:gd name="connsiteY2" fmla="*/ 6350 h 63494"/>
                <a:gd name="connsiteX3" fmla="*/ 58203 w 63494"/>
                <a:gd name="connsiteY3" fmla="*/ 0 h 63494"/>
                <a:gd name="connsiteX4" fmla="*/ 19577 w 63494"/>
                <a:gd name="connsiteY4" fmla="*/ 0 h 63494"/>
                <a:gd name="connsiteX5" fmla="*/ 0 w 63494"/>
                <a:gd name="connsiteY5" fmla="*/ 19578 h 63494"/>
                <a:gd name="connsiteX6" fmla="*/ 19577 w 63494"/>
                <a:gd name="connsiteY6" fmla="*/ 39157 h 63494"/>
                <a:gd name="connsiteX7" fmla="*/ 32276 w 63494"/>
                <a:gd name="connsiteY7" fmla="*/ 39157 h 63494"/>
                <a:gd name="connsiteX8" fmla="*/ 45504 w 63494"/>
                <a:gd name="connsiteY8" fmla="*/ 39157 h 63494"/>
                <a:gd name="connsiteX9" fmla="*/ 51854 w 63494"/>
                <a:gd name="connsiteY9" fmla="*/ 45505 h 63494"/>
                <a:gd name="connsiteX10" fmla="*/ 45504 w 63494"/>
                <a:gd name="connsiteY10" fmla="*/ 51855 h 63494"/>
                <a:gd name="connsiteX11" fmla="*/ 6349 w 63494"/>
                <a:gd name="connsiteY11" fmla="*/ 51855 h 63494"/>
                <a:gd name="connsiteX12" fmla="*/ 0 w 63494"/>
                <a:gd name="connsiteY12" fmla="*/ 58203 h 63494"/>
                <a:gd name="connsiteX13" fmla="*/ 6349 w 63494"/>
                <a:gd name="connsiteY13" fmla="*/ 64554 h 63494"/>
                <a:gd name="connsiteX14" fmla="*/ 45504 w 63494"/>
                <a:gd name="connsiteY14" fmla="*/ 64554 h 63494"/>
                <a:gd name="connsiteX15" fmla="*/ 65082 w 63494"/>
                <a:gd name="connsiteY15" fmla="*/ 44975 h 63494"/>
                <a:gd name="connsiteX16" fmla="*/ 45504 w 63494"/>
                <a:gd name="connsiteY16" fmla="*/ 25399 h 63494"/>
                <a:gd name="connsiteX17" fmla="*/ 32276 w 63494"/>
                <a:gd name="connsiteY17" fmla="*/ 25399 h 63494"/>
                <a:gd name="connsiteX18" fmla="*/ 19577 w 63494"/>
                <a:gd name="connsiteY18" fmla="*/ 25399 h 63494"/>
                <a:gd name="connsiteX19" fmla="*/ 13228 w 63494"/>
                <a:gd name="connsiteY19" fmla="*/ 19049 h 63494"/>
                <a:gd name="connsiteX20" fmla="*/ 19577 w 63494"/>
                <a:gd name="connsiteY20" fmla="*/ 12701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494" h="63494">
                  <a:moveTo>
                    <a:pt x="19577" y="12701"/>
                  </a:moveTo>
                  <a:lnTo>
                    <a:pt x="58203" y="12701"/>
                  </a:lnTo>
                  <a:cubicBezTo>
                    <a:pt x="61907" y="12701"/>
                    <a:pt x="64553" y="10055"/>
                    <a:pt x="64553" y="6350"/>
                  </a:cubicBezTo>
                  <a:cubicBezTo>
                    <a:pt x="64553" y="2646"/>
                    <a:pt x="61907" y="0"/>
                    <a:pt x="58203" y="0"/>
                  </a:cubicBezTo>
                  <a:lnTo>
                    <a:pt x="19577" y="0"/>
                  </a:lnTo>
                  <a:cubicBezTo>
                    <a:pt x="8995" y="0"/>
                    <a:pt x="0" y="8466"/>
                    <a:pt x="0" y="19578"/>
                  </a:cubicBezTo>
                  <a:cubicBezTo>
                    <a:pt x="0" y="30161"/>
                    <a:pt x="8466" y="39157"/>
                    <a:pt x="19577" y="39157"/>
                  </a:cubicBezTo>
                  <a:lnTo>
                    <a:pt x="32276" y="39157"/>
                  </a:lnTo>
                  <a:lnTo>
                    <a:pt x="45504" y="39157"/>
                  </a:lnTo>
                  <a:cubicBezTo>
                    <a:pt x="49208" y="39157"/>
                    <a:pt x="51854" y="41802"/>
                    <a:pt x="51854" y="45505"/>
                  </a:cubicBezTo>
                  <a:cubicBezTo>
                    <a:pt x="51854" y="49210"/>
                    <a:pt x="49208" y="51855"/>
                    <a:pt x="45504" y="51855"/>
                  </a:cubicBezTo>
                  <a:lnTo>
                    <a:pt x="6349" y="51855"/>
                  </a:lnTo>
                  <a:cubicBezTo>
                    <a:pt x="2646" y="51855"/>
                    <a:pt x="0" y="54501"/>
                    <a:pt x="0" y="58203"/>
                  </a:cubicBezTo>
                  <a:cubicBezTo>
                    <a:pt x="0" y="61908"/>
                    <a:pt x="2646" y="64554"/>
                    <a:pt x="6349" y="64554"/>
                  </a:cubicBezTo>
                  <a:lnTo>
                    <a:pt x="45504" y="64554"/>
                  </a:lnTo>
                  <a:cubicBezTo>
                    <a:pt x="56087" y="64554"/>
                    <a:pt x="65082" y="56087"/>
                    <a:pt x="65082" y="44975"/>
                  </a:cubicBezTo>
                  <a:cubicBezTo>
                    <a:pt x="65082" y="34393"/>
                    <a:pt x="56616" y="25399"/>
                    <a:pt x="45504" y="25399"/>
                  </a:cubicBezTo>
                  <a:lnTo>
                    <a:pt x="32276" y="25399"/>
                  </a:lnTo>
                  <a:lnTo>
                    <a:pt x="19577" y="25399"/>
                  </a:lnTo>
                  <a:cubicBezTo>
                    <a:pt x="15874" y="25399"/>
                    <a:pt x="13228" y="22754"/>
                    <a:pt x="13228" y="19049"/>
                  </a:cubicBezTo>
                  <a:cubicBezTo>
                    <a:pt x="13228" y="15347"/>
                    <a:pt x="15874" y="12701"/>
                    <a:pt x="19577" y="1270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99" name="Forma libre 276">
              <a:extLst>
                <a:ext uri="{FF2B5EF4-FFF2-40B4-BE49-F238E27FC236}">
                  <a16:creationId xmlns:a16="http://schemas.microsoft.com/office/drawing/2014/main" id="{93D174A8-55C3-AFA1-CA2A-DE6E45B5752A}"/>
                </a:ext>
              </a:extLst>
            </p:cNvPr>
            <p:cNvSpPr/>
            <p:nvPr/>
          </p:nvSpPr>
          <p:spPr>
            <a:xfrm>
              <a:off x="773858" y="27511014"/>
              <a:ext cx="185192" cy="222230"/>
            </a:xfrm>
            <a:custGeom>
              <a:avLst/>
              <a:gdLst>
                <a:gd name="connsiteX0" fmla="*/ 180430 w 185191"/>
                <a:gd name="connsiteY0" fmla="*/ 122227 h 222229"/>
                <a:gd name="connsiteX1" fmla="*/ 174080 w 185191"/>
                <a:gd name="connsiteY1" fmla="*/ 128577 h 222229"/>
                <a:gd name="connsiteX2" fmla="*/ 174080 w 185191"/>
                <a:gd name="connsiteY2" fmla="*/ 212177 h 222229"/>
                <a:gd name="connsiteX3" fmla="*/ 12170 w 185191"/>
                <a:gd name="connsiteY3" fmla="*/ 212177 h 222229"/>
                <a:gd name="connsiteX4" fmla="*/ 12170 w 185191"/>
                <a:gd name="connsiteY4" fmla="*/ 67729 h 222229"/>
                <a:gd name="connsiteX5" fmla="*/ 55557 w 185191"/>
                <a:gd name="connsiteY5" fmla="*/ 67729 h 222229"/>
                <a:gd name="connsiteX6" fmla="*/ 61907 w 185191"/>
                <a:gd name="connsiteY6" fmla="*/ 61378 h 222229"/>
                <a:gd name="connsiteX7" fmla="*/ 61907 w 185191"/>
                <a:gd name="connsiteY7" fmla="*/ 12698 h 222229"/>
                <a:gd name="connsiteX8" fmla="*/ 103707 w 185191"/>
                <a:gd name="connsiteY8" fmla="*/ 12698 h 222229"/>
                <a:gd name="connsiteX9" fmla="*/ 110057 w 185191"/>
                <a:gd name="connsiteY9" fmla="*/ 6350 h 222229"/>
                <a:gd name="connsiteX10" fmla="*/ 103707 w 185191"/>
                <a:gd name="connsiteY10" fmla="*/ 0 h 222229"/>
                <a:gd name="connsiteX11" fmla="*/ 55557 w 185191"/>
                <a:gd name="connsiteY11" fmla="*/ 0 h 222229"/>
                <a:gd name="connsiteX12" fmla="*/ 52912 w 185191"/>
                <a:gd name="connsiteY12" fmla="*/ 530 h 222229"/>
                <a:gd name="connsiteX13" fmla="*/ 52383 w 185191"/>
                <a:gd name="connsiteY13" fmla="*/ 1059 h 222229"/>
                <a:gd name="connsiteX14" fmla="*/ 50795 w 185191"/>
                <a:gd name="connsiteY14" fmla="*/ 2116 h 222229"/>
                <a:gd name="connsiteX15" fmla="*/ 50795 w 185191"/>
                <a:gd name="connsiteY15" fmla="*/ 2116 h 222229"/>
                <a:gd name="connsiteX16" fmla="*/ 1058 w 185191"/>
                <a:gd name="connsiteY16" fmla="*/ 57146 h 222229"/>
                <a:gd name="connsiteX17" fmla="*/ 529 w 185191"/>
                <a:gd name="connsiteY17" fmla="*/ 57673 h 222229"/>
                <a:gd name="connsiteX18" fmla="*/ 0 w 185191"/>
                <a:gd name="connsiteY18" fmla="*/ 58733 h 222229"/>
                <a:gd name="connsiteX19" fmla="*/ 0 w 185191"/>
                <a:gd name="connsiteY19" fmla="*/ 59792 h 222229"/>
                <a:gd name="connsiteX20" fmla="*/ 0 w 185191"/>
                <a:gd name="connsiteY20" fmla="*/ 60849 h 222229"/>
                <a:gd name="connsiteX21" fmla="*/ 0 w 185191"/>
                <a:gd name="connsiteY21" fmla="*/ 217998 h 222229"/>
                <a:gd name="connsiteX22" fmla="*/ 6349 w 185191"/>
                <a:gd name="connsiteY22" fmla="*/ 224346 h 222229"/>
                <a:gd name="connsiteX23" fmla="*/ 180959 w 185191"/>
                <a:gd name="connsiteY23" fmla="*/ 224346 h 222229"/>
                <a:gd name="connsiteX24" fmla="*/ 187308 w 185191"/>
                <a:gd name="connsiteY24" fmla="*/ 217998 h 222229"/>
                <a:gd name="connsiteX25" fmla="*/ 187308 w 185191"/>
                <a:gd name="connsiteY25" fmla="*/ 128048 h 222229"/>
                <a:gd name="connsiteX26" fmla="*/ 180430 w 185191"/>
                <a:gd name="connsiteY26" fmla="*/ 122227 h 222229"/>
                <a:gd name="connsiteX27" fmla="*/ 49208 w 185191"/>
                <a:gd name="connsiteY27" fmla="*/ 23281 h 222229"/>
                <a:gd name="connsiteX28" fmla="*/ 49208 w 185191"/>
                <a:gd name="connsiteY28" fmla="*/ 55028 h 222229"/>
                <a:gd name="connsiteX29" fmla="*/ 20107 w 185191"/>
                <a:gd name="connsiteY29" fmla="*/ 55028 h 222229"/>
                <a:gd name="connsiteX30" fmla="*/ 49208 w 185191"/>
                <a:gd name="connsiteY30" fmla="*/ 23281 h 22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191" h="222229">
                  <a:moveTo>
                    <a:pt x="180430" y="122227"/>
                  </a:moveTo>
                  <a:cubicBezTo>
                    <a:pt x="176726" y="122227"/>
                    <a:pt x="174080" y="124873"/>
                    <a:pt x="174080" y="128577"/>
                  </a:cubicBezTo>
                  <a:lnTo>
                    <a:pt x="174080" y="212177"/>
                  </a:lnTo>
                  <a:lnTo>
                    <a:pt x="12170" y="212177"/>
                  </a:lnTo>
                  <a:lnTo>
                    <a:pt x="12170" y="67729"/>
                  </a:lnTo>
                  <a:lnTo>
                    <a:pt x="55557" y="67729"/>
                  </a:lnTo>
                  <a:cubicBezTo>
                    <a:pt x="59261" y="67729"/>
                    <a:pt x="61907" y="65083"/>
                    <a:pt x="61907" y="61378"/>
                  </a:cubicBezTo>
                  <a:lnTo>
                    <a:pt x="61907" y="12698"/>
                  </a:lnTo>
                  <a:lnTo>
                    <a:pt x="103707" y="12698"/>
                  </a:lnTo>
                  <a:cubicBezTo>
                    <a:pt x="107411" y="12698"/>
                    <a:pt x="110057" y="10053"/>
                    <a:pt x="110057" y="6350"/>
                  </a:cubicBezTo>
                  <a:cubicBezTo>
                    <a:pt x="110057" y="2646"/>
                    <a:pt x="107411" y="0"/>
                    <a:pt x="103707" y="0"/>
                  </a:cubicBezTo>
                  <a:lnTo>
                    <a:pt x="55557" y="0"/>
                  </a:lnTo>
                  <a:cubicBezTo>
                    <a:pt x="54499" y="0"/>
                    <a:pt x="53970" y="0"/>
                    <a:pt x="52912" y="530"/>
                  </a:cubicBezTo>
                  <a:cubicBezTo>
                    <a:pt x="52912" y="530"/>
                    <a:pt x="52383" y="530"/>
                    <a:pt x="52383" y="1059"/>
                  </a:cubicBezTo>
                  <a:cubicBezTo>
                    <a:pt x="51854" y="1589"/>
                    <a:pt x="51325" y="1589"/>
                    <a:pt x="50795" y="2116"/>
                  </a:cubicBezTo>
                  <a:cubicBezTo>
                    <a:pt x="50795" y="2116"/>
                    <a:pt x="50795" y="2116"/>
                    <a:pt x="50795" y="2116"/>
                  </a:cubicBezTo>
                  <a:lnTo>
                    <a:pt x="1058" y="57146"/>
                  </a:lnTo>
                  <a:cubicBezTo>
                    <a:pt x="1058" y="57146"/>
                    <a:pt x="529" y="57673"/>
                    <a:pt x="529" y="57673"/>
                  </a:cubicBezTo>
                  <a:cubicBezTo>
                    <a:pt x="0" y="58203"/>
                    <a:pt x="0" y="58733"/>
                    <a:pt x="0" y="58733"/>
                  </a:cubicBezTo>
                  <a:cubicBezTo>
                    <a:pt x="0" y="59262"/>
                    <a:pt x="0" y="59792"/>
                    <a:pt x="0" y="59792"/>
                  </a:cubicBezTo>
                  <a:cubicBezTo>
                    <a:pt x="0" y="60319"/>
                    <a:pt x="0" y="60319"/>
                    <a:pt x="0" y="60849"/>
                  </a:cubicBezTo>
                  <a:lnTo>
                    <a:pt x="0" y="217998"/>
                  </a:lnTo>
                  <a:cubicBezTo>
                    <a:pt x="0" y="221700"/>
                    <a:pt x="2646" y="224346"/>
                    <a:pt x="6349" y="224346"/>
                  </a:cubicBezTo>
                  <a:lnTo>
                    <a:pt x="180959" y="224346"/>
                  </a:lnTo>
                  <a:cubicBezTo>
                    <a:pt x="184663" y="224346"/>
                    <a:pt x="187308" y="221700"/>
                    <a:pt x="187308" y="217998"/>
                  </a:cubicBezTo>
                  <a:lnTo>
                    <a:pt x="187308" y="128048"/>
                  </a:lnTo>
                  <a:cubicBezTo>
                    <a:pt x="186779" y="125402"/>
                    <a:pt x="184133" y="122227"/>
                    <a:pt x="180430" y="122227"/>
                  </a:cubicBezTo>
                  <a:close/>
                  <a:moveTo>
                    <a:pt x="49208" y="23281"/>
                  </a:moveTo>
                  <a:lnTo>
                    <a:pt x="49208" y="55028"/>
                  </a:lnTo>
                  <a:lnTo>
                    <a:pt x="20107" y="55028"/>
                  </a:lnTo>
                  <a:lnTo>
                    <a:pt x="49208" y="23281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100" name="Forma libre 277">
              <a:extLst>
                <a:ext uri="{FF2B5EF4-FFF2-40B4-BE49-F238E27FC236}">
                  <a16:creationId xmlns:a16="http://schemas.microsoft.com/office/drawing/2014/main" id="{091F7092-E5B2-70AA-D62C-1BB385D40DC3}"/>
                </a:ext>
              </a:extLst>
            </p:cNvPr>
            <p:cNvSpPr/>
            <p:nvPr/>
          </p:nvSpPr>
          <p:spPr>
            <a:xfrm>
              <a:off x="818304" y="27429991"/>
              <a:ext cx="132280" cy="63494"/>
            </a:xfrm>
            <a:custGeom>
              <a:avLst/>
              <a:gdLst>
                <a:gd name="connsiteX0" fmla="*/ 6349 w 132279"/>
                <a:gd name="connsiteY0" fmla="*/ 65679 h 63494"/>
                <a:gd name="connsiteX1" fmla="*/ 12699 w 132279"/>
                <a:gd name="connsiteY1" fmla="*/ 59328 h 63494"/>
                <a:gd name="connsiteX2" fmla="*/ 12699 w 132279"/>
                <a:gd name="connsiteY2" fmla="*/ 28111 h 63494"/>
                <a:gd name="connsiteX3" fmla="*/ 107940 w 132279"/>
                <a:gd name="connsiteY3" fmla="*/ 28111 h 63494"/>
                <a:gd name="connsiteX4" fmla="*/ 100533 w 132279"/>
                <a:gd name="connsiteY4" fmla="*/ 33932 h 63494"/>
                <a:gd name="connsiteX5" fmla="*/ 99474 w 132279"/>
                <a:gd name="connsiteY5" fmla="*/ 42928 h 63494"/>
                <a:gd name="connsiteX6" fmla="*/ 104766 w 132279"/>
                <a:gd name="connsiteY6" fmla="*/ 45573 h 63494"/>
                <a:gd name="connsiteX7" fmla="*/ 108469 w 132279"/>
                <a:gd name="connsiteY7" fmla="*/ 43984 h 63494"/>
                <a:gd name="connsiteX8" fmla="*/ 131221 w 132279"/>
                <a:gd name="connsiteY8" fmla="*/ 26524 h 63494"/>
                <a:gd name="connsiteX9" fmla="*/ 133867 w 132279"/>
                <a:gd name="connsiteY9" fmla="*/ 21233 h 63494"/>
                <a:gd name="connsiteX10" fmla="*/ 131221 w 132279"/>
                <a:gd name="connsiteY10" fmla="*/ 15942 h 63494"/>
                <a:gd name="connsiteX11" fmla="*/ 108469 w 132279"/>
                <a:gd name="connsiteY11" fmla="*/ 1125 h 63494"/>
                <a:gd name="connsiteX12" fmla="*/ 99474 w 132279"/>
                <a:gd name="connsiteY12" fmla="*/ 2714 h 63494"/>
                <a:gd name="connsiteX13" fmla="*/ 101062 w 132279"/>
                <a:gd name="connsiteY13" fmla="*/ 11708 h 63494"/>
                <a:gd name="connsiteX14" fmla="*/ 105824 w 132279"/>
                <a:gd name="connsiteY14" fmla="*/ 14883 h 63494"/>
                <a:gd name="connsiteX15" fmla="*/ 6349 w 132279"/>
                <a:gd name="connsiteY15" fmla="*/ 14883 h 63494"/>
                <a:gd name="connsiteX16" fmla="*/ 0 w 132279"/>
                <a:gd name="connsiteY16" fmla="*/ 21233 h 63494"/>
                <a:gd name="connsiteX17" fmla="*/ 0 w 132279"/>
                <a:gd name="connsiteY17" fmla="*/ 58801 h 63494"/>
                <a:gd name="connsiteX18" fmla="*/ 6349 w 132279"/>
                <a:gd name="connsiteY18" fmla="*/ 65679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279" h="63494">
                  <a:moveTo>
                    <a:pt x="6349" y="65679"/>
                  </a:moveTo>
                  <a:cubicBezTo>
                    <a:pt x="10053" y="65679"/>
                    <a:pt x="12699" y="63033"/>
                    <a:pt x="12699" y="59328"/>
                  </a:cubicBezTo>
                  <a:lnTo>
                    <a:pt x="12699" y="28111"/>
                  </a:lnTo>
                  <a:lnTo>
                    <a:pt x="107940" y="28111"/>
                  </a:lnTo>
                  <a:lnTo>
                    <a:pt x="100533" y="33932"/>
                  </a:lnTo>
                  <a:cubicBezTo>
                    <a:pt x="97887" y="36048"/>
                    <a:pt x="97358" y="40282"/>
                    <a:pt x="99474" y="42928"/>
                  </a:cubicBezTo>
                  <a:cubicBezTo>
                    <a:pt x="100533" y="44514"/>
                    <a:pt x="102649" y="45573"/>
                    <a:pt x="104766" y="45573"/>
                  </a:cubicBezTo>
                  <a:cubicBezTo>
                    <a:pt x="106353" y="45573"/>
                    <a:pt x="107411" y="45044"/>
                    <a:pt x="108469" y="43984"/>
                  </a:cubicBezTo>
                  <a:lnTo>
                    <a:pt x="131221" y="26524"/>
                  </a:lnTo>
                  <a:cubicBezTo>
                    <a:pt x="132809" y="25465"/>
                    <a:pt x="133867" y="23349"/>
                    <a:pt x="133867" y="21233"/>
                  </a:cubicBezTo>
                  <a:cubicBezTo>
                    <a:pt x="133867" y="19117"/>
                    <a:pt x="132809" y="16999"/>
                    <a:pt x="131221" y="15942"/>
                  </a:cubicBezTo>
                  <a:lnTo>
                    <a:pt x="108469" y="1125"/>
                  </a:lnTo>
                  <a:cubicBezTo>
                    <a:pt x="105295" y="-991"/>
                    <a:pt x="101591" y="69"/>
                    <a:pt x="99474" y="2714"/>
                  </a:cubicBezTo>
                  <a:cubicBezTo>
                    <a:pt x="97358" y="5889"/>
                    <a:pt x="98416" y="9592"/>
                    <a:pt x="101062" y="11708"/>
                  </a:cubicBezTo>
                  <a:lnTo>
                    <a:pt x="105824" y="14883"/>
                  </a:lnTo>
                  <a:lnTo>
                    <a:pt x="6349" y="14883"/>
                  </a:lnTo>
                  <a:cubicBezTo>
                    <a:pt x="2646" y="14883"/>
                    <a:pt x="0" y="17528"/>
                    <a:pt x="0" y="21233"/>
                  </a:cubicBezTo>
                  <a:lnTo>
                    <a:pt x="0" y="58801"/>
                  </a:lnTo>
                  <a:cubicBezTo>
                    <a:pt x="0" y="62504"/>
                    <a:pt x="2646" y="65679"/>
                    <a:pt x="6349" y="6567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latin typeface="Hind" panose="02000000000000000000" pitchFamily="2" charset="0"/>
                <a:cs typeface="Hind" panose="02000000000000000000" pitchFamily="2" charset="0"/>
              </a:endParaRPr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3DA06D7-BDB5-CDFD-1970-87F7D56074A8}"/>
              </a:ext>
            </a:extLst>
          </p:cNvPr>
          <p:cNvCxnSpPr>
            <a:cxnSpLocks/>
          </p:cNvCxnSpPr>
          <p:nvPr/>
        </p:nvCxnSpPr>
        <p:spPr>
          <a:xfrm>
            <a:off x="211002" y="826533"/>
            <a:ext cx="7477845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AA610CB-1CA3-42F8-2BDA-FAF97A14B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-13883"/>
            <a:ext cx="1054955" cy="90000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18433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013EA93D-778A-FD6D-29A4-6763CF4F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263" y="5203251"/>
            <a:ext cx="1184265" cy="49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 descr="Bank of Baroda Logo | Symbol, History, PNG (3840*2160)">
            <a:extLst>
              <a:ext uri="{FF2B5EF4-FFF2-40B4-BE49-F238E27FC236}">
                <a16:creationId xmlns:a16="http://schemas.microsoft.com/office/drawing/2014/main" id="{F8E19F82-6D20-9F4B-B7A0-11F502EA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759" y="5738174"/>
            <a:ext cx="1513769" cy="7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3668BF-B0FC-4D8B-AD85-DE55B7E106D7}"/>
              </a:ext>
            </a:extLst>
          </p:cNvPr>
          <p:cNvSpPr/>
          <p:nvPr/>
        </p:nvSpPr>
        <p:spPr>
          <a:xfrm>
            <a:off x="206571" y="1161072"/>
            <a:ext cx="4572000" cy="276140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0C90A9-2AE9-7845-8F90-9EB9AE5A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1" y="192118"/>
            <a:ext cx="6934551" cy="461665"/>
          </a:xfrm>
        </p:spPr>
        <p:txBody>
          <a:bodyPr wrap="square">
            <a:sp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Banking Sector</a:t>
            </a:r>
          </a:p>
        </p:txBody>
      </p:sp>
      <p:pic>
        <p:nvPicPr>
          <p:cNvPr id="12" name="Picture 16" descr="Barclays logo and symbol, meaning, history, PNG">
            <a:extLst>
              <a:ext uri="{FF2B5EF4-FFF2-40B4-BE49-F238E27FC236}">
                <a16:creationId xmlns:a16="http://schemas.microsoft.com/office/drawing/2014/main" id="{CC3AE8BD-A1A6-FB4F-89E3-560D96D79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682" b="31034"/>
          <a:stretch/>
        </p:blipFill>
        <p:spPr bwMode="auto">
          <a:xfrm>
            <a:off x="8467094" y="1315270"/>
            <a:ext cx="1518232" cy="5832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ndard Chartered - Wikipedia">
            <a:extLst>
              <a:ext uri="{FF2B5EF4-FFF2-40B4-BE49-F238E27FC236}">
                <a16:creationId xmlns:a16="http://schemas.microsoft.com/office/drawing/2014/main" id="{A4F2B607-BEAC-DA47-9290-24D8D6689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8756" y="1368596"/>
            <a:ext cx="1067801" cy="53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626E9A-3F74-3442-84E8-E3A240D3B572}"/>
              </a:ext>
            </a:extLst>
          </p:cNvPr>
          <p:cNvSpPr/>
          <p:nvPr/>
        </p:nvSpPr>
        <p:spPr>
          <a:xfrm>
            <a:off x="6781036" y="4034221"/>
            <a:ext cx="5212051" cy="2404064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66C55D-1BF4-4C48-89A6-A511FFB17FB1}"/>
              </a:ext>
            </a:extLst>
          </p:cNvPr>
          <p:cNvSpPr/>
          <p:nvPr/>
        </p:nvSpPr>
        <p:spPr>
          <a:xfrm>
            <a:off x="6804837" y="1215690"/>
            <a:ext cx="5188250" cy="2321496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/>
          </a:p>
        </p:txBody>
      </p:sp>
      <p:pic>
        <p:nvPicPr>
          <p:cNvPr id="34" name="Picture 6" descr="Deutsche Bank Logo | Symbol, History, PNG (3840*2160)">
            <a:extLst>
              <a:ext uri="{FF2B5EF4-FFF2-40B4-BE49-F238E27FC236}">
                <a16:creationId xmlns:a16="http://schemas.microsoft.com/office/drawing/2014/main" id="{AFB4F87C-5308-0C49-B315-6EEAB2C4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62312" y="2718585"/>
            <a:ext cx="1521704" cy="8503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Media and Brand Coverage - IndusInd Bank">
            <a:extLst>
              <a:ext uri="{FF2B5EF4-FFF2-40B4-BE49-F238E27FC236}">
                <a16:creationId xmlns:a16="http://schemas.microsoft.com/office/drawing/2014/main" id="{01E2A5F9-478B-8E47-B7AC-B39163A0E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36195" y="4779247"/>
            <a:ext cx="1344910" cy="9377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BC372F44-E028-D447-BE6B-8F9E42FA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21191" y="4109171"/>
            <a:ext cx="1066272" cy="4503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id="{1565D836-6F2A-6142-9DB7-0B6EEC640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305" y="4779247"/>
            <a:ext cx="1212449" cy="36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Icici Bank Logo Download Vector">
            <a:extLst>
              <a:ext uri="{FF2B5EF4-FFF2-40B4-BE49-F238E27FC236}">
                <a16:creationId xmlns:a16="http://schemas.microsoft.com/office/drawing/2014/main" id="{3E8C3679-4B3B-214A-A1EA-CD9C4CC1A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55" b="35525"/>
          <a:stretch/>
        </p:blipFill>
        <p:spPr bwMode="auto">
          <a:xfrm>
            <a:off x="8315103" y="4567131"/>
            <a:ext cx="1399433" cy="5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2E75A82-5E4C-47D6-B85C-4EB72593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528" y="2919069"/>
            <a:ext cx="1421063" cy="40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otak Mahindra Bank – Logos Download">
            <a:extLst>
              <a:ext uri="{FF2B5EF4-FFF2-40B4-BE49-F238E27FC236}">
                <a16:creationId xmlns:a16="http://schemas.microsoft.com/office/drawing/2014/main" id="{01C365CE-1F8D-4C98-BC08-33FFFEB26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562" y="4262059"/>
            <a:ext cx="1301987" cy="45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.P. Morgan | Official Website">
            <a:extLst>
              <a:ext uri="{FF2B5EF4-FFF2-40B4-BE49-F238E27FC236}">
                <a16:creationId xmlns:a16="http://schemas.microsoft.com/office/drawing/2014/main" id="{78F65846-0E29-4CC8-9594-33C27F1AA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502" y="2029280"/>
            <a:ext cx="1119475" cy="52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itibank logo and symbol, meaning, history, PNG">
            <a:extLst>
              <a:ext uri="{FF2B5EF4-FFF2-40B4-BE49-F238E27FC236}">
                <a16:creationId xmlns:a16="http://schemas.microsoft.com/office/drawing/2014/main" id="{EEF46B25-5027-4CC8-A92A-553700B77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442" y="2101612"/>
            <a:ext cx="1032177" cy="51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2E3046-321E-42A0-BC25-1EBBF728B599}"/>
              </a:ext>
            </a:extLst>
          </p:cNvPr>
          <p:cNvSpPr/>
          <p:nvPr/>
        </p:nvSpPr>
        <p:spPr>
          <a:xfrm>
            <a:off x="7682034" y="853892"/>
            <a:ext cx="3359814" cy="332801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Foreign Banks/MDB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8490167-F062-4BD5-80B7-6216A27D0D9F}"/>
              </a:ext>
            </a:extLst>
          </p:cNvPr>
          <p:cNvSpPr/>
          <p:nvPr/>
        </p:nvSpPr>
        <p:spPr>
          <a:xfrm>
            <a:off x="8010811" y="3657767"/>
            <a:ext cx="2220492" cy="295631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 Indian Banks</a:t>
            </a:r>
          </a:p>
        </p:txBody>
      </p:sp>
      <p:pic>
        <p:nvPicPr>
          <p:cNvPr id="4" name="Picture 2" descr="NDB | New Development Bank">
            <a:extLst>
              <a:ext uri="{FF2B5EF4-FFF2-40B4-BE49-F238E27FC236}">
                <a16:creationId xmlns:a16="http://schemas.microsoft.com/office/drawing/2014/main" id="{2415F223-9104-46A8-B9DB-D55F5E74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754" y="1330658"/>
            <a:ext cx="1531648" cy="5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0BC9130-8807-4321-9901-5C927D6B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613" y="4337467"/>
            <a:ext cx="1333492" cy="50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75BAB3C7-9A69-4B62-9415-0DD24EA8F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123" y="5868075"/>
            <a:ext cx="1135045" cy="45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6DB6601-C5A9-4745-BB80-24D6BD7DF8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61641" y="2710680"/>
          <a:ext cx="1177262" cy="74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9" imgW="939960" imgH="399960" progId="Paint.Picture">
                  <p:embed/>
                </p:oleObj>
              </mc:Choice>
              <mc:Fallback>
                <p:oleObj name="Bitmap Image" r:id="rId19" imgW="939960" imgH="39996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6DB6601-C5A9-4745-BB80-24D6BD7DF8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861641" y="2710680"/>
                        <a:ext cx="1177262" cy="748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BNP Paribas to shut down wealth management business in India - BusinessToday">
            <a:extLst>
              <a:ext uri="{FF2B5EF4-FFF2-40B4-BE49-F238E27FC236}">
                <a16:creationId xmlns:a16="http://schemas.microsoft.com/office/drawing/2014/main" id="{AE6192AB-7DB2-FA36-767B-F8C5EF022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68" y="2015972"/>
            <a:ext cx="1243301" cy="61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685F73-CAFD-F531-6F96-B2C87932ACF3}"/>
              </a:ext>
            </a:extLst>
          </p:cNvPr>
          <p:cNvSpPr txBox="1"/>
          <p:nvPr/>
        </p:nvSpPr>
        <p:spPr>
          <a:xfrm>
            <a:off x="127761" y="1022588"/>
            <a:ext cx="5985064" cy="5853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Banks in GIFT IFSC are provide following services: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0871"/>
                </a:solidFill>
                <a:latin typeface="Roboto"/>
                <a:ea typeface="Roboto"/>
              </a:rPr>
              <a:t>Banking Branch and Banking Company permitted to set up in IFSC.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230871"/>
              </a:solidFill>
              <a:latin typeface="Roboto"/>
              <a:ea typeface="Roboto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0871"/>
                </a:solidFill>
                <a:latin typeface="Roboto"/>
                <a:ea typeface="Roboto"/>
              </a:rPr>
              <a:t>IFSCA Banking Handbook: Single source for all banking related regulatory matters.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1100" dirty="0">
              <a:solidFill>
                <a:srgbClr val="230871"/>
              </a:solidFill>
              <a:latin typeface="Roboto"/>
              <a:ea typeface="Roboto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0871"/>
                </a:solidFill>
                <a:latin typeface="Roboto"/>
                <a:ea typeface="Roboto"/>
              </a:rPr>
              <a:t>Minimum regulatory Capital, subject to minimum of USD 20 Mn, which can be maintained at Parent </a:t>
            </a:r>
            <a:r>
              <a:rPr lang="en-US" sz="1800" dirty="0" err="1">
                <a:solidFill>
                  <a:srgbClr val="230871"/>
                </a:solidFill>
                <a:latin typeface="Roboto"/>
                <a:ea typeface="Roboto"/>
              </a:rPr>
              <a:t>BankPrudential</a:t>
            </a:r>
            <a:r>
              <a:rPr lang="en-US" sz="1800" dirty="0">
                <a:solidFill>
                  <a:srgbClr val="230871"/>
                </a:solidFill>
                <a:latin typeface="Roboto"/>
                <a:ea typeface="Roboto"/>
              </a:rPr>
              <a:t> directions of home regulators, unless specified by IFSCA.</a:t>
            </a:r>
            <a:endParaRPr lang="en-US" sz="1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A3BD92-0C45-CC7A-3C20-1EEF02CE0E57}"/>
              </a:ext>
            </a:extLst>
          </p:cNvPr>
          <p:cNvSpPr/>
          <p:nvPr/>
        </p:nvSpPr>
        <p:spPr>
          <a:xfrm>
            <a:off x="526387" y="1529865"/>
            <a:ext cx="1550368" cy="501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Wholesale Banking</a:t>
            </a:r>
            <a:endParaRPr lang="en-IN" sz="1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C7BFA1-BA2B-4FFB-0C8F-D8A9223FE2FD}"/>
              </a:ext>
            </a:extLst>
          </p:cNvPr>
          <p:cNvSpPr/>
          <p:nvPr/>
        </p:nvSpPr>
        <p:spPr>
          <a:xfrm>
            <a:off x="2324897" y="1514931"/>
            <a:ext cx="1550368" cy="501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Corporate Banking</a:t>
            </a:r>
            <a:endParaRPr lang="en-IN" sz="1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589F6A-881C-9846-3BBE-D0CA017EDCF6}"/>
              </a:ext>
            </a:extLst>
          </p:cNvPr>
          <p:cNvSpPr/>
          <p:nvPr/>
        </p:nvSpPr>
        <p:spPr>
          <a:xfrm>
            <a:off x="4192931" y="1514931"/>
            <a:ext cx="1550368" cy="501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Retail Banking</a:t>
            </a:r>
            <a:endParaRPr lang="en-IN" sz="1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E274A0-B206-6355-8350-A7CB652FB989}"/>
              </a:ext>
            </a:extLst>
          </p:cNvPr>
          <p:cNvSpPr/>
          <p:nvPr/>
        </p:nvSpPr>
        <p:spPr>
          <a:xfrm>
            <a:off x="526387" y="2193768"/>
            <a:ext cx="1550368" cy="501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Trade Finance</a:t>
            </a:r>
            <a:endParaRPr lang="en-IN" sz="1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B7519C-952E-F6D0-A77F-2A5C15D91921}"/>
              </a:ext>
            </a:extLst>
          </p:cNvPr>
          <p:cNvSpPr/>
          <p:nvPr/>
        </p:nvSpPr>
        <p:spPr>
          <a:xfrm>
            <a:off x="2329409" y="2192650"/>
            <a:ext cx="1550368" cy="501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ECB*</a:t>
            </a:r>
            <a:endParaRPr lang="en-IN" sz="1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CE0BA9-7E52-1290-5EB4-BE678125F1C1}"/>
              </a:ext>
            </a:extLst>
          </p:cNvPr>
          <p:cNvSpPr/>
          <p:nvPr/>
        </p:nvSpPr>
        <p:spPr>
          <a:xfrm>
            <a:off x="526387" y="2883070"/>
            <a:ext cx="1550368" cy="501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Acquisition Finance</a:t>
            </a:r>
            <a:endParaRPr lang="en-IN" sz="1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C393F3-D819-5AA1-E774-1F0E451DEC01}"/>
              </a:ext>
            </a:extLst>
          </p:cNvPr>
          <p:cNvSpPr/>
          <p:nvPr/>
        </p:nvSpPr>
        <p:spPr>
          <a:xfrm>
            <a:off x="4187421" y="2208541"/>
            <a:ext cx="1550368" cy="501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ODI**</a:t>
            </a:r>
            <a:endParaRPr lang="en-IN" sz="1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37B795-43CC-3297-F302-435287B91BB2}"/>
              </a:ext>
            </a:extLst>
          </p:cNvPr>
          <p:cNvSpPr/>
          <p:nvPr/>
        </p:nvSpPr>
        <p:spPr>
          <a:xfrm>
            <a:off x="4192931" y="2855128"/>
            <a:ext cx="1550368" cy="501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Investment Banking</a:t>
            </a:r>
            <a:endParaRPr lang="en-IN" sz="1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5782D3-E761-A842-2EC0-E948F747A7F2}"/>
              </a:ext>
            </a:extLst>
          </p:cNvPr>
          <p:cNvSpPr/>
          <p:nvPr/>
        </p:nvSpPr>
        <p:spPr>
          <a:xfrm>
            <a:off x="2348652" y="2858237"/>
            <a:ext cx="1550368" cy="5010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Loan Syndication</a:t>
            </a:r>
            <a:endParaRPr lang="en-IN" sz="1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C0B2C8-4EC2-EB25-F743-2F0AA45F9C13}"/>
              </a:ext>
            </a:extLst>
          </p:cNvPr>
          <p:cNvSpPr txBox="1"/>
          <p:nvPr/>
        </p:nvSpPr>
        <p:spPr>
          <a:xfrm>
            <a:off x="9014820" y="6492535"/>
            <a:ext cx="3098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alatino Linotype" panose="02040502050505030304" pitchFamily="18" charset="0"/>
              </a:rPr>
              <a:t>** Offshore Derivative Instrument </a:t>
            </a:r>
            <a:endParaRPr lang="en-IN" sz="1400" dirty="0">
              <a:latin typeface="Palatino Linotype" panose="020405020505050303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5AC050C-3B21-B739-0966-8672107390BF}"/>
              </a:ext>
            </a:extLst>
          </p:cNvPr>
          <p:cNvCxnSpPr>
            <a:cxnSpLocks/>
          </p:cNvCxnSpPr>
          <p:nvPr/>
        </p:nvCxnSpPr>
        <p:spPr>
          <a:xfrm>
            <a:off x="173627" y="685506"/>
            <a:ext cx="2883032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02BBB9D-F497-F91C-37F0-6A2EADDFD441}"/>
              </a:ext>
            </a:extLst>
          </p:cNvPr>
          <p:cNvSpPr txBox="1"/>
          <p:nvPr/>
        </p:nvSpPr>
        <p:spPr>
          <a:xfrm>
            <a:off x="6249708" y="6479646"/>
            <a:ext cx="394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alatino Linotype" panose="02040502050505030304" pitchFamily="18" charset="0"/>
              </a:rPr>
              <a:t>* External Commercial Borrowing  </a:t>
            </a:r>
            <a:endParaRPr lang="en-IN" sz="1400" dirty="0">
              <a:latin typeface="Palatino Linotype" panose="02040502050505030304" pitchFamily="18" charset="0"/>
            </a:endParaRPr>
          </a:p>
        </p:txBody>
      </p:sp>
      <p:pic>
        <p:nvPicPr>
          <p:cNvPr id="5" name="Picture 2" descr="DBS Bank Logo and symbol, meaning, history, PNG, brand">
            <a:extLst>
              <a:ext uri="{FF2B5EF4-FFF2-40B4-BE49-F238E27FC236}">
                <a16:creationId xmlns:a16="http://schemas.microsoft.com/office/drawing/2014/main" id="{A59E7874-B74D-5A20-49EE-0187E550E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40" y="1974026"/>
            <a:ext cx="1093461" cy="60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DBI Bank logo">
            <a:extLst>
              <a:ext uri="{FF2B5EF4-FFF2-40B4-BE49-F238E27FC236}">
                <a16:creationId xmlns:a16="http://schemas.microsoft.com/office/drawing/2014/main" id="{749E177A-BD04-B856-F785-329970A93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202" y="5188685"/>
            <a:ext cx="1501962" cy="93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C17907C-33F9-CF33-E8E7-A61C2B3E5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95" y="6045838"/>
            <a:ext cx="1713121" cy="2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500B78-5300-23BD-9FF4-F6F635F4805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-13883"/>
            <a:ext cx="105495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5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0" y="215720"/>
            <a:ext cx="10972801" cy="891467"/>
          </a:xfrm>
        </p:spPr>
        <p:txBody>
          <a:bodyPr wrap="square" anchor="b">
            <a:noAutofit/>
          </a:bodyPr>
          <a:lstStyle/>
          <a:p>
            <a:r>
              <a:rPr lang="en-US" sz="2400" b="1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3. Funds Industry: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D7471-C44B-DC0E-95B4-546162E4871A}"/>
              </a:ext>
            </a:extLst>
          </p:cNvPr>
          <p:cNvSpPr txBox="1"/>
          <p:nvPr/>
        </p:nvSpPr>
        <p:spPr>
          <a:xfrm>
            <a:off x="0" y="1206385"/>
            <a:ext cx="5374525" cy="543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1700" dirty="0">
                <a:solidFill>
                  <a:srgbClr val="230871"/>
                </a:solidFill>
                <a:latin typeface="Roboto"/>
                <a:ea typeface="Roboto"/>
              </a:rPr>
              <a:t>Globally benchmarked Fund Management Regulations, 2022 provide for the registration of Fund Management Entities (FMEs) ensuring direct oversight over Fund Managers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IN" sz="400" dirty="0">
              <a:solidFill>
                <a:srgbClr val="230871"/>
              </a:solidFill>
              <a:latin typeface="Roboto"/>
              <a:ea typeface="Roboto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30871"/>
                </a:solidFill>
                <a:latin typeface="Roboto"/>
                <a:ea typeface="Roboto"/>
              </a:rPr>
              <a:t>Three categories of FMEs:</a:t>
            </a:r>
          </a:p>
          <a:p>
            <a:pPr marL="857250" lvl="1" indent="-400050">
              <a:lnSpc>
                <a:spcPct val="110000"/>
              </a:lnSpc>
              <a:spcAft>
                <a:spcPts val="300"/>
              </a:spcAft>
              <a:buFont typeface="+mj-lt"/>
              <a:buAutoNum type="romanLcPeriod"/>
            </a:pPr>
            <a:r>
              <a:rPr lang="en-IN" sz="1700" dirty="0">
                <a:solidFill>
                  <a:srgbClr val="230871"/>
                </a:solidFill>
                <a:latin typeface="Roboto"/>
                <a:ea typeface="Roboto"/>
              </a:rPr>
              <a:t>Registered FME (Retail)</a:t>
            </a:r>
          </a:p>
          <a:p>
            <a:pPr marL="857250" lvl="1" indent="-400050">
              <a:lnSpc>
                <a:spcPct val="110000"/>
              </a:lnSpc>
              <a:spcAft>
                <a:spcPts val="300"/>
              </a:spcAft>
              <a:buFont typeface="+mj-lt"/>
              <a:buAutoNum type="romanLcPeriod"/>
            </a:pPr>
            <a:r>
              <a:rPr lang="en-IN" sz="1700" dirty="0">
                <a:solidFill>
                  <a:srgbClr val="230871"/>
                </a:solidFill>
                <a:latin typeface="Roboto"/>
                <a:ea typeface="Roboto"/>
              </a:rPr>
              <a:t>Registered FME (Non-Retail)</a:t>
            </a:r>
            <a:endParaRPr lang="en-US" sz="1700" dirty="0">
              <a:solidFill>
                <a:srgbClr val="230871"/>
              </a:solidFill>
              <a:latin typeface="Roboto"/>
              <a:ea typeface="Roboto"/>
            </a:endParaRPr>
          </a:p>
          <a:p>
            <a:pPr marL="857250" lvl="1" indent="-400050">
              <a:lnSpc>
                <a:spcPct val="110000"/>
              </a:lnSpc>
              <a:spcAft>
                <a:spcPts val="300"/>
              </a:spcAft>
              <a:buFont typeface="+mj-lt"/>
              <a:buAutoNum type="romanLcPeriod"/>
            </a:pPr>
            <a:r>
              <a:rPr lang="en-IN" sz="1700" dirty="0">
                <a:solidFill>
                  <a:srgbClr val="230871"/>
                </a:solidFill>
                <a:latin typeface="Roboto"/>
                <a:ea typeface="Roboto"/>
              </a:rPr>
              <a:t>Authorised FME</a:t>
            </a:r>
            <a:endParaRPr lang="en-US" sz="1600" dirty="0">
              <a:solidFill>
                <a:srgbClr val="230871"/>
              </a:solidFill>
              <a:latin typeface="Roboto"/>
              <a:ea typeface="Roboto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30871"/>
                </a:solidFill>
                <a:latin typeface="Roboto"/>
                <a:ea typeface="Roboto"/>
              </a:rPr>
              <a:t>GIFT IFSC is emerging as a preferred hub: Venture Capital Funds, Private Equity, Hedge Funds, etc.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900" dirty="0">
              <a:solidFill>
                <a:srgbClr val="230871"/>
              </a:solidFill>
              <a:latin typeface="Roboto"/>
              <a:ea typeface="Roboto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30871"/>
                </a:solidFill>
                <a:latin typeface="Roboto"/>
                <a:ea typeface="Roboto"/>
              </a:rPr>
              <a:t>Global investors includes Sovereign Wealth funds/pension funds such as ADIA, GIC, Temasek, CPPIB are investing in IFSC Funds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230871"/>
              </a:solidFill>
              <a:latin typeface="Roboto"/>
              <a:ea typeface="Roboto"/>
            </a:endParaRP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30871"/>
                </a:solidFill>
                <a:latin typeface="Roboto"/>
                <a:ea typeface="Roboto"/>
              </a:rPr>
              <a:t>Entire ecosystem present including Trusteeship firms, Custodians, Fund Administrators, Law firms, Auditors etc.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7CAA3-2965-F672-3627-A920A7C1DFC9}"/>
              </a:ext>
            </a:extLst>
          </p:cNvPr>
          <p:cNvSpPr txBox="1"/>
          <p:nvPr/>
        </p:nvSpPr>
        <p:spPr>
          <a:xfrm>
            <a:off x="7086539" y="1488023"/>
            <a:ext cx="356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Funds Ecosystem in GIFT IFSC</a:t>
            </a:r>
            <a:endParaRPr lang="en-IN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C33025-066E-C043-8F8B-155FD5FB9252}"/>
              </a:ext>
            </a:extLst>
          </p:cNvPr>
          <p:cNvCxnSpPr>
            <a:cxnSpLocks/>
          </p:cNvCxnSpPr>
          <p:nvPr/>
        </p:nvCxnSpPr>
        <p:spPr>
          <a:xfrm>
            <a:off x="261491" y="800039"/>
            <a:ext cx="3837316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EC5236B-9F23-F779-1267-E3511A716613}"/>
              </a:ext>
            </a:extLst>
          </p:cNvPr>
          <p:cNvGraphicFramePr>
            <a:graphicFrameLocks/>
          </p:cNvGraphicFramePr>
          <p:nvPr/>
        </p:nvGraphicFramePr>
        <p:xfrm>
          <a:off x="5473267" y="1271392"/>
          <a:ext cx="6367764" cy="5219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4699DEC-6344-B03A-AE75-80A88991D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-13883"/>
            <a:ext cx="105495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98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0" descr="Unifi Capital Pvt Ltd. | LinkedIn">
            <a:extLst>
              <a:ext uri="{FF2B5EF4-FFF2-40B4-BE49-F238E27FC236}">
                <a16:creationId xmlns:a16="http://schemas.microsoft.com/office/drawing/2014/main" id="{CD8AF956-0346-B98B-F847-4F1091921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3" b="22459"/>
          <a:stretch/>
        </p:blipFill>
        <p:spPr bwMode="auto">
          <a:xfrm>
            <a:off x="8950527" y="5681478"/>
            <a:ext cx="2519120" cy="10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91 Partners | LinkedIn">
            <a:extLst>
              <a:ext uri="{FF2B5EF4-FFF2-40B4-BE49-F238E27FC236}">
                <a16:creationId xmlns:a16="http://schemas.microsoft.com/office/drawing/2014/main" id="{5639ADBB-7FFD-42B7-B72E-6381230F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251" y="2757580"/>
            <a:ext cx="1905000" cy="111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hillipCapital India - Home | Facebook">
            <a:extLst>
              <a:ext uri="{FF2B5EF4-FFF2-40B4-BE49-F238E27FC236}">
                <a16:creationId xmlns:a16="http://schemas.microsoft.com/office/drawing/2014/main" id="{7E2D1904-7474-41D0-999A-F64F9352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769" y="4218553"/>
            <a:ext cx="2143125" cy="17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0C90A9-2AE9-7845-8F90-9EB9AE5A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02" y="227302"/>
            <a:ext cx="6222836" cy="461665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3. Fund Ecosystem: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516D500-3D5C-9F47-A8E3-E207E6EA5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43" y="2916299"/>
            <a:ext cx="1556376" cy="6208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58FDEB2-D3B9-9B4A-B29D-78B9C10B2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17" y="1985688"/>
            <a:ext cx="1459455" cy="8864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393DFEB-62F2-4B58-AF1F-222BCBD26356}"/>
              </a:ext>
            </a:extLst>
          </p:cNvPr>
          <p:cNvSpPr/>
          <p:nvPr/>
        </p:nvSpPr>
        <p:spPr>
          <a:xfrm>
            <a:off x="381780" y="1296340"/>
            <a:ext cx="11333377" cy="2370038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468C37A-4C9A-4FFF-8A3B-CDF60E3F5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430" y="2099112"/>
            <a:ext cx="2549215" cy="64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AC3DD0-C9A4-42C0-A844-D1D484841994}"/>
              </a:ext>
            </a:extLst>
          </p:cNvPr>
          <p:cNvSpPr/>
          <p:nvPr/>
        </p:nvSpPr>
        <p:spPr>
          <a:xfrm>
            <a:off x="1747160" y="711052"/>
            <a:ext cx="9313356" cy="7767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AIFs ( Venture Capital Funds, Private Equity Funds &amp; Hedge Funds)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6FEBEFF-5C6A-4036-AD75-F4BD6536988B}"/>
              </a:ext>
            </a:extLst>
          </p:cNvPr>
          <p:cNvSpPr/>
          <p:nvPr/>
        </p:nvSpPr>
        <p:spPr>
          <a:xfrm>
            <a:off x="370586" y="4202734"/>
            <a:ext cx="11333377" cy="2458661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15F83A2-F437-45B8-8387-71AF1FC26CB4}"/>
              </a:ext>
            </a:extLst>
          </p:cNvPr>
          <p:cNvSpPr/>
          <p:nvPr/>
        </p:nvSpPr>
        <p:spPr>
          <a:xfrm>
            <a:off x="3205785" y="3647927"/>
            <a:ext cx="5836078" cy="7767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Portfolio Managers/Investment Advisors</a:t>
            </a:r>
          </a:p>
        </p:txBody>
      </p:sp>
      <p:pic>
        <p:nvPicPr>
          <p:cNvPr id="7" name="Picture 4" descr="India's No.1 Portfolio Management Services Portal | Top PMS in India">
            <a:extLst>
              <a:ext uri="{FF2B5EF4-FFF2-40B4-BE49-F238E27FC236}">
                <a16:creationId xmlns:a16="http://schemas.microsoft.com/office/drawing/2014/main" id="{154A4E67-559A-4C1B-A90D-A53A769F3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57" y="4841818"/>
            <a:ext cx="2892698" cy="62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leet Street Outerwear | Fleet Street ltd">
            <a:extLst>
              <a:ext uri="{FF2B5EF4-FFF2-40B4-BE49-F238E27FC236}">
                <a16:creationId xmlns:a16="http://schemas.microsoft.com/office/drawing/2014/main" id="{183C9538-9CC9-4B0C-819A-077446B5E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73" y="5831735"/>
            <a:ext cx="2609138" cy="62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P NEWS UPDATES: DSP Investment Managers unveils new brand identity">
            <a:extLst>
              <a:ext uri="{FF2B5EF4-FFF2-40B4-BE49-F238E27FC236}">
                <a16:creationId xmlns:a16="http://schemas.microsoft.com/office/drawing/2014/main" id="{23BAFC8E-9CBA-7E6F-627E-06C0E5AD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98" y="2915425"/>
            <a:ext cx="2317680" cy="62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bout Us - Overview | IIFL Wealth">
            <a:extLst>
              <a:ext uri="{FF2B5EF4-FFF2-40B4-BE49-F238E27FC236}">
                <a16:creationId xmlns:a16="http://schemas.microsoft.com/office/drawing/2014/main" id="{0D09982A-A2A1-8829-E6DC-867FE18F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93" y="2058406"/>
            <a:ext cx="2549216" cy="52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BI Corporate Bond Fund">
            <a:extLst>
              <a:ext uri="{FF2B5EF4-FFF2-40B4-BE49-F238E27FC236}">
                <a16:creationId xmlns:a16="http://schemas.microsoft.com/office/drawing/2014/main" id="{4355F1E6-6BBE-9888-EAA7-CC92A82BA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83" y="4597757"/>
            <a:ext cx="2892699" cy="83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ppon Life India Asset Management Limited-Maharashtra - Company CSR Profile">
            <a:extLst>
              <a:ext uri="{FF2B5EF4-FFF2-40B4-BE49-F238E27FC236}">
                <a16:creationId xmlns:a16="http://schemas.microsoft.com/office/drawing/2014/main" id="{FB3C14E5-AEE2-3216-D0DF-C9CA4149E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9" y="5658024"/>
            <a:ext cx="2892699" cy="83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B1EAD74-0039-EC62-3ED3-67DA40EFF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17" y="4423358"/>
            <a:ext cx="2143125" cy="98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Befree Finance &amp; Accounting Outsourcing - Home | Facebook">
            <a:extLst>
              <a:ext uri="{FF2B5EF4-FFF2-40B4-BE49-F238E27FC236}">
                <a16:creationId xmlns:a16="http://schemas.microsoft.com/office/drawing/2014/main" id="{14793E14-1F9F-EC0C-11D0-A058FA71E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" t="15748" r="2792" b="25022"/>
          <a:stretch/>
        </p:blipFill>
        <p:spPr bwMode="auto">
          <a:xfrm>
            <a:off x="3512506" y="5618389"/>
            <a:ext cx="2090009" cy="9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India's True North closes sixth fund below target | AVCJ">
            <a:extLst>
              <a:ext uri="{FF2B5EF4-FFF2-40B4-BE49-F238E27FC236}">
                <a16:creationId xmlns:a16="http://schemas.microsoft.com/office/drawing/2014/main" id="{12E593E0-F6B3-353B-1B56-8E1EF5004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6" b="25601"/>
          <a:stretch/>
        </p:blipFill>
        <p:spPr bwMode="auto">
          <a:xfrm>
            <a:off x="9312637" y="2153505"/>
            <a:ext cx="2189829" cy="5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Blume Ventures | LinkedIn">
            <a:extLst>
              <a:ext uri="{FF2B5EF4-FFF2-40B4-BE49-F238E27FC236}">
                <a16:creationId xmlns:a16="http://schemas.microsoft.com/office/drawing/2014/main" id="{720358DB-3825-5994-3666-D713ABE9A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1" b="19289"/>
          <a:stretch/>
        </p:blipFill>
        <p:spPr bwMode="auto">
          <a:xfrm>
            <a:off x="3333358" y="1428216"/>
            <a:ext cx="1884470" cy="5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3DDCAF2-465E-5E1A-1A97-14D4C358B36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4362" r="14911"/>
          <a:stretch/>
        </p:blipFill>
        <p:spPr>
          <a:xfrm>
            <a:off x="4665609" y="2189771"/>
            <a:ext cx="1884470" cy="645084"/>
          </a:xfrm>
          <a:prstGeom prst="rect">
            <a:avLst/>
          </a:prstGeom>
        </p:spPr>
      </p:pic>
      <p:pic>
        <p:nvPicPr>
          <p:cNvPr id="6" name="Picture 14" descr="Mutual Funds Trading, Best Investments, Stocks Trade, NAV Schemes – Abans  Group">
            <a:extLst>
              <a:ext uri="{FF2B5EF4-FFF2-40B4-BE49-F238E27FC236}">
                <a16:creationId xmlns:a16="http://schemas.microsoft.com/office/drawing/2014/main" id="{E5EC8E34-473F-54C7-371F-D84CB2D62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08" y="3049757"/>
            <a:ext cx="2415415" cy="43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CX Partners - Crunchbase Investor Profile &amp; Investments">
            <a:extLst>
              <a:ext uri="{FF2B5EF4-FFF2-40B4-BE49-F238E27FC236}">
                <a16:creationId xmlns:a16="http://schemas.microsoft.com/office/drawing/2014/main" id="{D4F8F224-A6AA-3F6D-11F0-13A9F20C8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4" t="32154" r="3604" b="28085"/>
          <a:stretch/>
        </p:blipFill>
        <p:spPr bwMode="auto">
          <a:xfrm>
            <a:off x="2151502" y="2793907"/>
            <a:ext cx="2046322" cy="8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Vivriti Asset Management | LinkedIn">
            <a:extLst>
              <a:ext uri="{FF2B5EF4-FFF2-40B4-BE49-F238E27FC236}">
                <a16:creationId xmlns:a16="http://schemas.microsoft.com/office/drawing/2014/main" id="{77B8CF0C-9EC0-B4B1-0106-EF07139B5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4" b="33800"/>
          <a:stretch/>
        </p:blipFill>
        <p:spPr bwMode="auto">
          <a:xfrm>
            <a:off x="8084037" y="1451914"/>
            <a:ext cx="2549214" cy="50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BC8C229F-F133-B69C-D192-DFBDDC966DF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7" y="1449289"/>
            <a:ext cx="1714120" cy="576299"/>
          </a:xfrm>
          <a:prstGeom prst="rect">
            <a:avLst/>
          </a:prstGeom>
        </p:spPr>
      </p:pic>
      <p:pic>
        <p:nvPicPr>
          <p:cNvPr id="17" name="Picture 16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F1F07140-70C4-3AB1-140A-38D868FF519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94" y="1410637"/>
            <a:ext cx="1609548" cy="6566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A1B23D-C8BE-E62E-E792-AD5715729070}"/>
              </a:ext>
            </a:extLst>
          </p:cNvPr>
          <p:cNvCxnSpPr>
            <a:cxnSpLocks/>
          </p:cNvCxnSpPr>
          <p:nvPr/>
        </p:nvCxnSpPr>
        <p:spPr>
          <a:xfrm>
            <a:off x="288984" y="711052"/>
            <a:ext cx="3488469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AC7C18D-61D5-5D94-ECA3-B56FC172C8C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-13883"/>
            <a:ext cx="105495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87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4">
            <a:extLst>
              <a:ext uri="{FF2B5EF4-FFF2-40B4-BE49-F238E27FC236}">
                <a16:creationId xmlns:a16="http://schemas.microsoft.com/office/drawing/2014/main" id="{CBA02708-E3F0-7442-AC74-F3BA16FA6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4588" y="10066640"/>
            <a:ext cx="362868" cy="447986"/>
          </a:xfrm>
          <a:custGeom>
            <a:avLst/>
            <a:gdLst>
              <a:gd name="T0" fmla="*/ 174 w 358"/>
              <a:gd name="T1" fmla="*/ 0 h 442"/>
              <a:gd name="T2" fmla="*/ 357 w 358"/>
              <a:gd name="T3" fmla="*/ 441 h 442"/>
              <a:gd name="T4" fmla="*/ 174 w 358"/>
              <a:gd name="T5" fmla="*/ 341 h 442"/>
              <a:gd name="T6" fmla="*/ 0 w 358"/>
              <a:gd name="T7" fmla="*/ 441 h 442"/>
              <a:gd name="T8" fmla="*/ 174 w 358"/>
              <a:gd name="T9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8" h="442">
                <a:moveTo>
                  <a:pt x="174" y="0"/>
                </a:moveTo>
                <a:lnTo>
                  <a:pt x="357" y="441"/>
                </a:lnTo>
                <a:lnTo>
                  <a:pt x="174" y="341"/>
                </a:lnTo>
                <a:lnTo>
                  <a:pt x="0" y="441"/>
                </a:lnTo>
                <a:lnTo>
                  <a:pt x="174" y="0"/>
                </a:ln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9450ED-7414-4E09-A6A3-1B9AF58E6477}"/>
              </a:ext>
            </a:extLst>
          </p:cNvPr>
          <p:cNvSpPr txBox="1"/>
          <p:nvPr/>
        </p:nvSpPr>
        <p:spPr>
          <a:xfrm flipH="1">
            <a:off x="133208" y="264877"/>
            <a:ext cx="686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4. Insurance &amp; Reinsurance</a:t>
            </a:r>
            <a:endParaRPr lang="en-IN" sz="2400" b="1" dirty="0">
              <a:solidFill>
                <a:srgbClr val="23087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E96C755-E862-407A-8B76-D487FB8D39B0}"/>
              </a:ext>
            </a:extLst>
          </p:cNvPr>
          <p:cNvGraphicFramePr>
            <a:graphicFrameLocks noGrp="1"/>
          </p:cNvGraphicFramePr>
          <p:nvPr/>
        </p:nvGraphicFramePr>
        <p:xfrm>
          <a:off x="239536" y="1095874"/>
          <a:ext cx="11552150" cy="443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795">
                  <a:extLst>
                    <a:ext uri="{9D8B030D-6E8A-4147-A177-3AD203B41FA5}">
                      <a16:colId xmlns:a16="http://schemas.microsoft.com/office/drawing/2014/main" val="3611332031"/>
                    </a:ext>
                  </a:extLst>
                </a:gridCol>
                <a:gridCol w="3893756">
                  <a:extLst>
                    <a:ext uri="{9D8B030D-6E8A-4147-A177-3AD203B41FA5}">
                      <a16:colId xmlns:a16="http://schemas.microsoft.com/office/drawing/2014/main" val="3808692982"/>
                    </a:ext>
                  </a:extLst>
                </a:gridCol>
                <a:gridCol w="3808599">
                  <a:extLst>
                    <a:ext uri="{9D8B030D-6E8A-4147-A177-3AD203B41FA5}">
                      <a16:colId xmlns:a16="http://schemas.microsoft.com/office/drawing/2014/main" val="106410869"/>
                    </a:ext>
                  </a:extLst>
                </a:gridCol>
              </a:tblGrid>
              <a:tr h="45174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Regulatory Ecosystem</a:t>
                      </a:r>
                      <a:endParaRPr lang="en-IN" sz="1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B2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Business Activities Enabled </a:t>
                      </a:r>
                      <a:endParaRPr lang="en-IN" sz="1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B2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Re(insurance) Ecosystem  </a:t>
                      </a:r>
                      <a:endParaRPr lang="en-IN" sz="1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B2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234723"/>
                  </a:ext>
                </a:extLst>
              </a:tr>
              <a:tr h="3917521">
                <a:tc>
                  <a:txBody>
                    <a:bodyPr/>
                    <a:lstStyle/>
                    <a:p>
                      <a:pPr marL="182880" indent="-182880" algn="l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13 Insurance Regulations notified including:</a:t>
                      </a:r>
                    </a:p>
                    <a:p>
                      <a:pPr marL="446088" lvl="1" indent="-180975" algn="l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Registration of Insurance Business, 2021</a:t>
                      </a:r>
                    </a:p>
                    <a:p>
                      <a:pPr marL="446088" lvl="1" indent="-180975" algn="l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Insurance Intermediary Regulations, 2021 </a:t>
                      </a:r>
                    </a:p>
                    <a:p>
                      <a:pPr marL="446088" lvl="1" indent="-180975" algn="l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Insurance Web Aggregator, 2022</a:t>
                      </a:r>
                    </a:p>
                    <a:p>
                      <a:pPr marL="446088" lvl="1" indent="-180975" algn="l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Insurance Products and Pricing, 2022</a:t>
                      </a:r>
                      <a:endParaRPr lang="en-IN" sz="1700" b="0" kern="1200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446088" lvl="1" indent="-180975" algn="l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Appointed Actuary Regulations 2022</a:t>
                      </a:r>
                      <a:endParaRPr lang="en-IN" sz="1700" b="0" kern="1200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446088" lvl="1" indent="-180975" algn="l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Investment by IIO Regulations 2022</a:t>
                      </a:r>
                      <a:endParaRPr lang="en-IN" sz="1700" b="0" kern="1200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446088" lvl="1" indent="-180975" algn="l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Re-Insurance Regulations 2023</a:t>
                      </a:r>
                      <a:endParaRPr lang="en-IN" sz="1700" b="0" kern="1200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Internationally aligned  insurance regulations for onboarding global industry players.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</a:pPr>
                      <a:endParaRPr lang="en-US" sz="1700" b="0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Introduction of new business such as Managing General Agents (MGA)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</a:pPr>
                      <a:endParaRPr lang="en-US" sz="1700" b="0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IFSC Insurance Offices permitted to do allied activities related to (re)insurance.</a:t>
                      </a:r>
                    </a:p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700" b="0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182880" indent="-1828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Enabling retail participation through Insurance Web Aggregators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4621" indent="-17462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7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Re-insurer: </a:t>
                      </a:r>
                      <a:r>
                        <a:rPr lang="en-US" sz="1700" b="1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6</a:t>
                      </a:r>
                    </a:p>
                    <a:p>
                      <a:pPr marL="174621" indent="-17462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700" b="1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174621" indent="-17462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7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Intermediaries: </a:t>
                      </a:r>
                      <a:r>
                        <a:rPr lang="en-US" sz="1700" b="1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21</a:t>
                      </a:r>
                    </a:p>
                    <a:p>
                      <a:pPr marL="174621" indent="-17462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700" b="1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174621" indent="-17462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70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Gross Premium Booked by IIOs: </a:t>
                      </a:r>
                      <a:r>
                        <a:rPr lang="en-US" sz="1700" b="1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$ 237 Mn. (Till June 2023)</a:t>
                      </a:r>
                    </a:p>
                    <a:p>
                      <a:pPr marL="174621" indent="-17462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700" b="1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174621" indent="-17462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700" b="0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Re(insurance) premium arranged by Insurance intermediaries: </a:t>
                      </a:r>
                      <a:r>
                        <a:rPr lang="en-US" sz="1700" b="1" dirty="0">
                          <a:solidFill>
                            <a:srgbClr val="23087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ahoma" panose="020B0604030504040204" pitchFamily="34" charset="0"/>
                        </a:rPr>
                        <a:t>$ 738 Mn. (Till June 2023)</a:t>
                      </a:r>
                    </a:p>
                    <a:p>
                      <a:pPr marL="174621" indent="-17462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700" b="1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174621" indent="-17462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700" b="1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  <a:p>
                      <a:pPr marL="0" indent="0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endParaRPr lang="en-US" sz="1700" b="1" dirty="0">
                        <a:solidFill>
                          <a:srgbClr val="23087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141328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958C7427-94D8-538C-FDCF-32B2F42E2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30" y="5687907"/>
            <a:ext cx="794824" cy="99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5E0ABA7-8B12-2E05-AA48-44ED730F3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418" y="5731061"/>
            <a:ext cx="794824" cy="81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808ABA6-E60C-1460-1C68-57CD0742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41" y="5799468"/>
            <a:ext cx="15113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91BA5-A287-DE01-D4C3-23A42AA96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053" y="5780418"/>
            <a:ext cx="15113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logo">
            <a:extLst>
              <a:ext uri="{FF2B5EF4-FFF2-40B4-BE49-F238E27FC236}">
                <a16:creationId xmlns:a16="http://schemas.microsoft.com/office/drawing/2014/main" id="{831835A4-D2A9-7F36-321C-62DB16C9A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423" y="6001673"/>
            <a:ext cx="1810345" cy="42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ontent3.jdmagicbox.com/comp/gurgaon/e5/011p121...">
            <a:extLst>
              <a:ext uri="{FF2B5EF4-FFF2-40B4-BE49-F238E27FC236}">
                <a16:creationId xmlns:a16="http://schemas.microsoft.com/office/drawing/2014/main" id="{73A937F3-457A-A6B1-98DC-E863E364A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91" y="5852559"/>
            <a:ext cx="1463911" cy="72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Aditya Birla Insurance Brokers, Prabhadevi - Insurance Brokers in Mumbai -  Justdial">
            <a:extLst>
              <a:ext uri="{FF2B5EF4-FFF2-40B4-BE49-F238E27FC236}">
                <a16:creationId xmlns:a16="http://schemas.microsoft.com/office/drawing/2014/main" id="{1E3D022E-E08C-638B-F624-56224477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08" y="5731061"/>
            <a:ext cx="1670051" cy="8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J.B.Boda">
            <a:extLst>
              <a:ext uri="{FF2B5EF4-FFF2-40B4-BE49-F238E27FC236}">
                <a16:creationId xmlns:a16="http://schemas.microsoft.com/office/drawing/2014/main" id="{2D4468C3-92E9-BE32-1962-CB1EA752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5" y="5632230"/>
            <a:ext cx="1365283" cy="10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44B373-85EB-21BF-C8B9-D96AA1BF52B0}"/>
              </a:ext>
            </a:extLst>
          </p:cNvPr>
          <p:cNvCxnSpPr>
            <a:cxnSpLocks/>
          </p:cNvCxnSpPr>
          <p:nvPr/>
        </p:nvCxnSpPr>
        <p:spPr>
          <a:xfrm>
            <a:off x="242270" y="799216"/>
            <a:ext cx="4643153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843D8CB-991F-F657-6504-4D2993C09E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-13883"/>
            <a:ext cx="105495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40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CBA1AE-F8E7-5C38-A4CC-128D402FF6DB}"/>
              </a:ext>
            </a:extLst>
          </p:cNvPr>
          <p:cNvSpPr/>
          <p:nvPr/>
        </p:nvSpPr>
        <p:spPr>
          <a:xfrm>
            <a:off x="606054" y="922953"/>
            <a:ext cx="2849525" cy="463262"/>
          </a:xfrm>
          <a:prstGeom prst="rect">
            <a:avLst/>
          </a:prstGeom>
          <a:solidFill>
            <a:srgbClr val="57C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BA02708-E3F0-7442-AC74-F3BA16FA6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4588" y="10066640"/>
            <a:ext cx="362868" cy="447986"/>
          </a:xfrm>
          <a:custGeom>
            <a:avLst/>
            <a:gdLst>
              <a:gd name="T0" fmla="*/ 174 w 358"/>
              <a:gd name="T1" fmla="*/ 0 h 442"/>
              <a:gd name="T2" fmla="*/ 357 w 358"/>
              <a:gd name="T3" fmla="*/ 441 h 442"/>
              <a:gd name="T4" fmla="*/ 174 w 358"/>
              <a:gd name="T5" fmla="*/ 341 h 442"/>
              <a:gd name="T6" fmla="*/ 0 w 358"/>
              <a:gd name="T7" fmla="*/ 441 h 442"/>
              <a:gd name="T8" fmla="*/ 174 w 358"/>
              <a:gd name="T9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8" h="442">
                <a:moveTo>
                  <a:pt x="174" y="0"/>
                </a:moveTo>
                <a:lnTo>
                  <a:pt x="357" y="441"/>
                </a:lnTo>
                <a:lnTo>
                  <a:pt x="174" y="341"/>
                </a:lnTo>
                <a:lnTo>
                  <a:pt x="0" y="441"/>
                </a:lnTo>
                <a:lnTo>
                  <a:pt x="174" y="0"/>
                </a:ln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9450ED-7414-4E09-A6A3-1B9AF58E6477}"/>
              </a:ext>
            </a:extLst>
          </p:cNvPr>
          <p:cNvSpPr txBox="1"/>
          <p:nvPr/>
        </p:nvSpPr>
        <p:spPr>
          <a:xfrm flipH="1">
            <a:off x="49805" y="158362"/>
            <a:ext cx="7656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9. Ancillary Services Ecosystem</a:t>
            </a:r>
            <a:endParaRPr lang="en-IN" sz="2400" b="1" dirty="0">
              <a:solidFill>
                <a:srgbClr val="23087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6A0FD-692D-4ED3-7BE5-F46F79DE34B0}"/>
              </a:ext>
            </a:extLst>
          </p:cNvPr>
          <p:cNvSpPr txBox="1"/>
          <p:nvPr/>
        </p:nvSpPr>
        <p:spPr>
          <a:xfrm>
            <a:off x="-51634" y="1501075"/>
            <a:ext cx="56051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231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Ancillary Service Framework 2021 enables:</a:t>
            </a:r>
          </a:p>
          <a:p>
            <a:pPr marL="1179513" lvl="1" indent="-342900">
              <a:buFont typeface="+mj-lt"/>
              <a:buAutoNum type="arabicPeriod"/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Legal, Compliance and Secretarial;</a:t>
            </a:r>
          </a:p>
          <a:p>
            <a:pPr marL="1179513" lvl="1" indent="-342900">
              <a:buFont typeface="+mj-lt"/>
              <a:buAutoNum type="arabicPeriod"/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Auditing, Accounting, Bookkeeping and Taxation Services;</a:t>
            </a:r>
          </a:p>
          <a:p>
            <a:pPr marL="1179513" lvl="1" indent="-342900">
              <a:buFont typeface="+mj-lt"/>
              <a:buAutoNum type="arabicPeriod"/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Professional &amp; Management Consulting Services</a:t>
            </a:r>
          </a:p>
          <a:p>
            <a:pPr marL="1179513" lvl="1" indent="-342900">
              <a:buFont typeface="+mj-lt"/>
              <a:buAutoNum type="arabicPeriod"/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Assets Management Support Services and Trusteeship Services</a:t>
            </a:r>
          </a:p>
          <a:p>
            <a:pPr marL="379413"/>
            <a:endParaRPr lang="en-US" dirty="0">
              <a:solidFill>
                <a:srgbClr val="23087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72231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Ancillary services can provide services:</a:t>
            </a:r>
          </a:p>
          <a:p>
            <a:pPr marL="722313" indent="-342900">
              <a:buFont typeface="Wingdings" panose="05000000000000000000" pitchFamily="2" charset="2"/>
              <a:buChar char="§"/>
            </a:pPr>
            <a:endParaRPr lang="en-US" sz="1000" dirty="0">
              <a:solidFill>
                <a:srgbClr val="23087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1179513" lvl="1" indent="-342900">
              <a:buFont typeface="+mj-lt"/>
              <a:buAutoNum type="arabicPeriod"/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IFSC Entities</a:t>
            </a:r>
          </a:p>
          <a:p>
            <a:pPr marL="1179513" lvl="1" indent="-342900">
              <a:buFont typeface="+mj-lt"/>
              <a:buAutoNum type="arabicPeriod"/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Entities from foreign jurisdictions</a:t>
            </a:r>
          </a:p>
          <a:p>
            <a:pPr marL="1179513" lvl="1" indent="-342900">
              <a:buFont typeface="+mj-lt"/>
              <a:buAutoNum type="arabicPeriod"/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Indian entities who propose to open, set up or carry out operations in IFSCs</a:t>
            </a:r>
          </a:p>
          <a:p>
            <a:pPr marL="1179513" lvl="1" indent="-342900">
              <a:buFont typeface="+mj-lt"/>
              <a:buAutoNum type="arabicPeriod"/>
            </a:pPr>
            <a:endParaRPr lang="en-US" dirty="0">
              <a:solidFill>
                <a:srgbClr val="23087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72231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3087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50 + Ancillary Services firms have been authorized by IFSCA</a:t>
            </a:r>
          </a:p>
          <a:p>
            <a:pPr marL="722313" indent="-342900">
              <a:buFont typeface="+mj-lt"/>
              <a:buAutoNum type="arabicPeriod"/>
            </a:pPr>
            <a:endParaRPr lang="en-US" dirty="0">
              <a:solidFill>
                <a:srgbClr val="23087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A58023-8938-7AD2-F2AF-895D54B06591}"/>
              </a:ext>
            </a:extLst>
          </p:cNvPr>
          <p:cNvSpPr txBox="1"/>
          <p:nvPr/>
        </p:nvSpPr>
        <p:spPr>
          <a:xfrm>
            <a:off x="623090" y="1015409"/>
            <a:ext cx="287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Regulatory Ecosystem</a:t>
            </a:r>
            <a:endParaRPr lang="en-IN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3" name="Google Shape;92;p17">
            <a:extLst>
              <a:ext uri="{FF2B5EF4-FFF2-40B4-BE49-F238E27FC236}">
                <a16:creationId xmlns:a16="http://schemas.microsoft.com/office/drawing/2014/main" id="{F0980295-B130-F7BD-A5CB-3D5B67B5516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38590" y="191172"/>
            <a:ext cx="3252323" cy="6080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447F3-00A5-641C-F3AD-0C15D50D84D9}"/>
              </a:ext>
            </a:extLst>
          </p:cNvPr>
          <p:cNvCxnSpPr>
            <a:cxnSpLocks/>
          </p:cNvCxnSpPr>
          <p:nvPr/>
        </p:nvCxnSpPr>
        <p:spPr>
          <a:xfrm>
            <a:off x="197188" y="670078"/>
            <a:ext cx="5107468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782B703-CB3C-626B-7BD1-56DAEA826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31707" y="1360436"/>
            <a:ext cx="1921454" cy="581345"/>
          </a:xfrm>
          <a:prstGeom prst="rect">
            <a:avLst/>
          </a:prstGeom>
        </p:spPr>
      </p:pic>
      <p:pic>
        <p:nvPicPr>
          <p:cNvPr id="9" name="Picture 10" descr="RBSA Advisors - Home | Facebook">
            <a:extLst>
              <a:ext uri="{FF2B5EF4-FFF2-40B4-BE49-F238E27FC236}">
                <a16:creationId xmlns:a16="http://schemas.microsoft.com/office/drawing/2014/main" id="{AABDB164-A749-3166-1F2F-9FF7DF3AE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31" y="1205287"/>
            <a:ext cx="1716782" cy="77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mputer Age Management Services - Wikipedia">
            <a:extLst>
              <a:ext uri="{FF2B5EF4-FFF2-40B4-BE49-F238E27FC236}">
                <a16:creationId xmlns:a16="http://schemas.microsoft.com/office/drawing/2014/main" id="{665C2E55-A3BF-8999-8B3A-B6B9ABDF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956" y="1197931"/>
            <a:ext cx="1848737" cy="9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XIS TRUSTEE SERVICES LIMITED">
            <a:extLst>
              <a:ext uri="{FF2B5EF4-FFF2-40B4-BE49-F238E27FC236}">
                <a16:creationId xmlns:a16="http://schemas.microsoft.com/office/drawing/2014/main" id="{AE0C2DE2-19E0-EEB4-4C81-E8D67B88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15" y="2361808"/>
            <a:ext cx="1848737" cy="7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KPMG - Wikipedia">
            <a:extLst>
              <a:ext uri="{FF2B5EF4-FFF2-40B4-BE49-F238E27FC236}">
                <a16:creationId xmlns:a16="http://schemas.microsoft.com/office/drawing/2014/main" id="{582BAA6A-F02F-81E4-50CE-77AFCD843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70" y="2197875"/>
            <a:ext cx="1229098" cy="54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ey logo">
            <a:extLst>
              <a:ext uri="{FF2B5EF4-FFF2-40B4-BE49-F238E27FC236}">
                <a16:creationId xmlns:a16="http://schemas.microsoft.com/office/drawing/2014/main" id="{E6A94FB0-6BF0-D399-9B52-2127AC494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64" y="2106951"/>
            <a:ext cx="1530195" cy="77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eacon Trusteeship Limited | LinkedIn">
            <a:extLst>
              <a:ext uri="{FF2B5EF4-FFF2-40B4-BE49-F238E27FC236}">
                <a16:creationId xmlns:a16="http://schemas.microsoft.com/office/drawing/2014/main" id="{4B0B5A4A-DE54-41E2-12FF-48946BD26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6607" y="3723471"/>
            <a:ext cx="1219601" cy="4711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BE16C5DD-1795-4BC3-AFA9-63E5D0753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21" y="3300248"/>
            <a:ext cx="2064094" cy="118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atalyst Trusteeship Limited | LinkedIn">
            <a:extLst>
              <a:ext uri="{FF2B5EF4-FFF2-40B4-BE49-F238E27FC236}">
                <a16:creationId xmlns:a16="http://schemas.microsoft.com/office/drawing/2014/main" id="{746824B0-6B6E-9AA3-AF5C-EC7F49A9A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84" b="11016"/>
          <a:stretch/>
        </p:blipFill>
        <p:spPr bwMode="auto">
          <a:xfrm>
            <a:off x="10360694" y="3474940"/>
            <a:ext cx="1424176" cy="6131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IND THE ELEPHANT">
            <a:extLst>
              <a:ext uri="{FF2B5EF4-FFF2-40B4-BE49-F238E27FC236}">
                <a16:creationId xmlns:a16="http://schemas.microsoft.com/office/drawing/2014/main" id="{0C7DC467-0845-D551-AB65-7F6914943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2400" y="5747623"/>
            <a:ext cx="1264183" cy="9098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453BC8-02D4-414C-981E-C6FB052E02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2167" y="4544325"/>
            <a:ext cx="2012845" cy="724316"/>
          </a:xfrm>
          <a:prstGeom prst="rect">
            <a:avLst/>
          </a:prstGeom>
        </p:spPr>
      </p:pic>
      <p:pic>
        <p:nvPicPr>
          <p:cNvPr id="40" name="Picture 8" descr="ohmdovetail">
            <a:extLst>
              <a:ext uri="{FF2B5EF4-FFF2-40B4-BE49-F238E27FC236}">
                <a16:creationId xmlns:a16="http://schemas.microsoft.com/office/drawing/2014/main" id="{B05603D0-47B7-BC68-3264-D9A67F03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49809" y="4660125"/>
            <a:ext cx="1466774" cy="5444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nishith-desai-logo | EPG">
            <a:extLst>
              <a:ext uri="{FF2B5EF4-FFF2-40B4-BE49-F238E27FC236}">
                <a16:creationId xmlns:a16="http://schemas.microsoft.com/office/drawing/2014/main" id="{BFD6C21D-39D6-D988-4F6B-A6B7C81F4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146" y="5785665"/>
            <a:ext cx="2182090" cy="8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Basiz Fund Services | LinkedIn">
            <a:extLst>
              <a:ext uri="{FF2B5EF4-FFF2-40B4-BE49-F238E27FC236}">
                <a16:creationId xmlns:a16="http://schemas.microsoft.com/office/drawing/2014/main" id="{9851B347-CA99-068B-311B-5C17729AD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93" y="5671354"/>
            <a:ext cx="1921453" cy="92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C N K Khandwala &amp; Associates | LinkedIn">
            <a:extLst>
              <a:ext uri="{FF2B5EF4-FFF2-40B4-BE49-F238E27FC236}">
                <a16:creationId xmlns:a16="http://schemas.microsoft.com/office/drawing/2014/main" id="{B6A83A55-28CF-2354-AB7C-F26585BCF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510" y="4643100"/>
            <a:ext cx="2100968" cy="7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2CB5B1A-B72B-B7F3-697B-43F2E745A122}"/>
              </a:ext>
            </a:extLst>
          </p:cNvPr>
          <p:cNvSpPr/>
          <p:nvPr/>
        </p:nvSpPr>
        <p:spPr>
          <a:xfrm>
            <a:off x="5553478" y="989358"/>
            <a:ext cx="6588717" cy="5710279"/>
          </a:xfrm>
          <a:prstGeom prst="rect">
            <a:avLst/>
          </a:prstGeom>
          <a:noFill/>
          <a:ln>
            <a:solidFill>
              <a:srgbClr val="2308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282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4">
            <a:extLst>
              <a:ext uri="{FF2B5EF4-FFF2-40B4-BE49-F238E27FC236}">
                <a16:creationId xmlns:a16="http://schemas.microsoft.com/office/drawing/2014/main" id="{CBA02708-E3F0-7442-AC74-F3BA16FA6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4588" y="10066640"/>
            <a:ext cx="362868" cy="447986"/>
          </a:xfrm>
          <a:custGeom>
            <a:avLst/>
            <a:gdLst>
              <a:gd name="T0" fmla="*/ 174 w 358"/>
              <a:gd name="T1" fmla="*/ 0 h 442"/>
              <a:gd name="T2" fmla="*/ 357 w 358"/>
              <a:gd name="T3" fmla="*/ 441 h 442"/>
              <a:gd name="T4" fmla="*/ 174 w 358"/>
              <a:gd name="T5" fmla="*/ 341 h 442"/>
              <a:gd name="T6" fmla="*/ 0 w 358"/>
              <a:gd name="T7" fmla="*/ 441 h 442"/>
              <a:gd name="T8" fmla="*/ 174 w 358"/>
              <a:gd name="T9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8" h="442">
                <a:moveTo>
                  <a:pt x="174" y="0"/>
                </a:moveTo>
                <a:lnTo>
                  <a:pt x="357" y="441"/>
                </a:lnTo>
                <a:lnTo>
                  <a:pt x="174" y="341"/>
                </a:lnTo>
                <a:lnTo>
                  <a:pt x="0" y="441"/>
                </a:lnTo>
                <a:lnTo>
                  <a:pt x="174" y="0"/>
                </a:ln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8EE1B2-5E59-5644-8041-BE4AA750C702}"/>
              </a:ext>
            </a:extLst>
          </p:cNvPr>
          <p:cNvSpPr txBox="1"/>
          <p:nvPr/>
        </p:nvSpPr>
        <p:spPr>
          <a:xfrm>
            <a:off x="2130445" y="2905780"/>
            <a:ext cx="8792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4B68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SHIP LEASING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B68"/>
                </a:solidFill>
                <a:effectLst/>
                <a:uLnTx/>
                <a:uFillTx/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: </a:t>
            </a:r>
            <a:r>
              <a:rPr lang="en-US" sz="2800" b="1" dirty="0">
                <a:solidFill>
                  <a:srgbClr val="004B68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SECTORAL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B68"/>
                </a:solidFill>
                <a:effectLst/>
                <a:uLnTx/>
                <a:uFillTx/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LANDSCAPE AND OPPORTUNITY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560185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63" y="142721"/>
            <a:ext cx="10801737" cy="673966"/>
          </a:xfrm>
        </p:spPr>
        <p:txBody>
          <a:bodyPr>
            <a:normAutofit/>
          </a:bodyPr>
          <a:lstStyle/>
          <a:p>
            <a:r>
              <a:rPr lang="en-IN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Maritime Industry in India</a:t>
            </a:r>
          </a:p>
        </p:txBody>
      </p:sp>
      <p:cxnSp>
        <p:nvCxnSpPr>
          <p:cNvPr id="7" name="Google Shape;96;p17">
            <a:extLst>
              <a:ext uri="{FF2B5EF4-FFF2-40B4-BE49-F238E27FC236}">
                <a16:creationId xmlns:a16="http://schemas.microsoft.com/office/drawing/2014/main" id="{EF29C4E4-BA8A-C5C4-AF77-FCDCD025EF51}"/>
              </a:ext>
            </a:extLst>
          </p:cNvPr>
          <p:cNvCxnSpPr/>
          <p:nvPr/>
        </p:nvCxnSpPr>
        <p:spPr>
          <a:xfrm>
            <a:off x="552063" y="816687"/>
            <a:ext cx="10312361" cy="0"/>
          </a:xfrm>
          <a:prstGeom prst="straightConnector1">
            <a:avLst/>
          </a:prstGeom>
          <a:noFill/>
          <a:ln w="9525" cap="flat" cmpd="sng">
            <a:solidFill>
              <a:srgbClr val="FF901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DE1ADD-DCC3-B99D-BD1B-769C283D1DF0}"/>
              </a:ext>
            </a:extLst>
          </p:cNvPr>
          <p:cNvGrpSpPr/>
          <p:nvPr/>
        </p:nvGrpSpPr>
        <p:grpSpPr>
          <a:xfrm>
            <a:off x="1453252" y="1216763"/>
            <a:ext cx="518283" cy="350717"/>
            <a:chOff x="4319588" y="2492375"/>
            <a:chExt cx="287338" cy="287338"/>
          </a:xfrm>
          <a:solidFill>
            <a:schemeClr val="bg1"/>
          </a:solidFill>
        </p:grpSpPr>
        <p:sp>
          <p:nvSpPr>
            <p:cNvPr id="14" name="Freeform 372">
              <a:extLst>
                <a:ext uri="{FF2B5EF4-FFF2-40B4-BE49-F238E27FC236}">
                  <a16:creationId xmlns:a16="http://schemas.microsoft.com/office/drawing/2014/main" id="{EB93182F-C339-6D25-D8F4-8848EE2D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8" y="2587625"/>
              <a:ext cx="287338" cy="192088"/>
            </a:xfrm>
            <a:custGeom>
              <a:avLst/>
              <a:gdLst>
                <a:gd name="T0" fmla="*/ 843 w 904"/>
                <a:gd name="T1" fmla="*/ 572 h 602"/>
                <a:gd name="T2" fmla="*/ 843 w 904"/>
                <a:gd name="T3" fmla="*/ 12 h 602"/>
                <a:gd name="T4" fmla="*/ 841 w 904"/>
                <a:gd name="T5" fmla="*/ 7 h 602"/>
                <a:gd name="T6" fmla="*/ 836 w 904"/>
                <a:gd name="T7" fmla="*/ 3 h 602"/>
                <a:gd name="T8" fmla="*/ 831 w 904"/>
                <a:gd name="T9" fmla="*/ 1 h 602"/>
                <a:gd name="T10" fmla="*/ 708 w 904"/>
                <a:gd name="T11" fmla="*/ 0 h 602"/>
                <a:gd name="T12" fmla="*/ 702 w 904"/>
                <a:gd name="T13" fmla="*/ 2 h 602"/>
                <a:gd name="T14" fmla="*/ 697 w 904"/>
                <a:gd name="T15" fmla="*/ 5 h 602"/>
                <a:gd name="T16" fmla="*/ 694 w 904"/>
                <a:gd name="T17" fmla="*/ 9 h 602"/>
                <a:gd name="T18" fmla="*/ 693 w 904"/>
                <a:gd name="T19" fmla="*/ 16 h 602"/>
                <a:gd name="T20" fmla="*/ 632 w 904"/>
                <a:gd name="T21" fmla="*/ 572 h 602"/>
                <a:gd name="T22" fmla="*/ 632 w 904"/>
                <a:gd name="T23" fmla="*/ 283 h 602"/>
                <a:gd name="T24" fmla="*/ 630 w 904"/>
                <a:gd name="T25" fmla="*/ 277 h 602"/>
                <a:gd name="T26" fmla="*/ 626 w 904"/>
                <a:gd name="T27" fmla="*/ 274 h 602"/>
                <a:gd name="T28" fmla="*/ 621 w 904"/>
                <a:gd name="T29" fmla="*/ 271 h 602"/>
                <a:gd name="T30" fmla="*/ 497 w 904"/>
                <a:gd name="T31" fmla="*/ 271 h 602"/>
                <a:gd name="T32" fmla="*/ 491 w 904"/>
                <a:gd name="T33" fmla="*/ 272 h 602"/>
                <a:gd name="T34" fmla="*/ 487 w 904"/>
                <a:gd name="T35" fmla="*/ 275 h 602"/>
                <a:gd name="T36" fmla="*/ 483 w 904"/>
                <a:gd name="T37" fmla="*/ 281 h 602"/>
                <a:gd name="T38" fmla="*/ 482 w 904"/>
                <a:gd name="T39" fmla="*/ 286 h 602"/>
                <a:gd name="T40" fmla="*/ 421 w 904"/>
                <a:gd name="T41" fmla="*/ 572 h 602"/>
                <a:gd name="T42" fmla="*/ 421 w 904"/>
                <a:gd name="T43" fmla="*/ 193 h 602"/>
                <a:gd name="T44" fmla="*/ 419 w 904"/>
                <a:gd name="T45" fmla="*/ 187 h 602"/>
                <a:gd name="T46" fmla="*/ 415 w 904"/>
                <a:gd name="T47" fmla="*/ 183 h 602"/>
                <a:gd name="T48" fmla="*/ 409 w 904"/>
                <a:gd name="T49" fmla="*/ 181 h 602"/>
                <a:gd name="T50" fmla="*/ 286 w 904"/>
                <a:gd name="T51" fmla="*/ 181 h 602"/>
                <a:gd name="T52" fmla="*/ 281 w 904"/>
                <a:gd name="T53" fmla="*/ 182 h 602"/>
                <a:gd name="T54" fmla="*/ 275 w 904"/>
                <a:gd name="T55" fmla="*/ 185 h 602"/>
                <a:gd name="T56" fmla="*/ 272 w 904"/>
                <a:gd name="T57" fmla="*/ 190 h 602"/>
                <a:gd name="T58" fmla="*/ 271 w 904"/>
                <a:gd name="T59" fmla="*/ 196 h 602"/>
                <a:gd name="T60" fmla="*/ 211 w 904"/>
                <a:gd name="T61" fmla="*/ 572 h 602"/>
                <a:gd name="T62" fmla="*/ 211 w 904"/>
                <a:gd name="T63" fmla="*/ 404 h 602"/>
                <a:gd name="T64" fmla="*/ 209 w 904"/>
                <a:gd name="T65" fmla="*/ 399 h 602"/>
                <a:gd name="T66" fmla="*/ 205 w 904"/>
                <a:gd name="T67" fmla="*/ 394 h 602"/>
                <a:gd name="T68" fmla="*/ 199 w 904"/>
                <a:gd name="T69" fmla="*/ 392 h 602"/>
                <a:gd name="T70" fmla="*/ 76 w 904"/>
                <a:gd name="T71" fmla="*/ 391 h 602"/>
                <a:gd name="T72" fmla="*/ 69 w 904"/>
                <a:gd name="T73" fmla="*/ 392 h 602"/>
                <a:gd name="T74" fmla="*/ 65 w 904"/>
                <a:gd name="T75" fmla="*/ 396 h 602"/>
                <a:gd name="T76" fmla="*/ 62 w 904"/>
                <a:gd name="T77" fmla="*/ 401 h 602"/>
                <a:gd name="T78" fmla="*/ 61 w 904"/>
                <a:gd name="T79" fmla="*/ 406 h 602"/>
                <a:gd name="T80" fmla="*/ 15 w 904"/>
                <a:gd name="T81" fmla="*/ 572 h 602"/>
                <a:gd name="T82" fmla="*/ 9 w 904"/>
                <a:gd name="T83" fmla="*/ 573 h 602"/>
                <a:gd name="T84" fmla="*/ 5 w 904"/>
                <a:gd name="T85" fmla="*/ 577 h 602"/>
                <a:gd name="T86" fmla="*/ 2 w 904"/>
                <a:gd name="T87" fmla="*/ 581 h 602"/>
                <a:gd name="T88" fmla="*/ 0 w 904"/>
                <a:gd name="T89" fmla="*/ 587 h 602"/>
                <a:gd name="T90" fmla="*/ 2 w 904"/>
                <a:gd name="T91" fmla="*/ 593 h 602"/>
                <a:gd name="T92" fmla="*/ 5 w 904"/>
                <a:gd name="T93" fmla="*/ 598 h 602"/>
                <a:gd name="T94" fmla="*/ 9 w 904"/>
                <a:gd name="T95" fmla="*/ 601 h 602"/>
                <a:gd name="T96" fmla="*/ 15 w 904"/>
                <a:gd name="T97" fmla="*/ 602 h 602"/>
                <a:gd name="T98" fmla="*/ 196 w 904"/>
                <a:gd name="T99" fmla="*/ 602 h 602"/>
                <a:gd name="T100" fmla="*/ 406 w 904"/>
                <a:gd name="T101" fmla="*/ 602 h 602"/>
                <a:gd name="T102" fmla="*/ 617 w 904"/>
                <a:gd name="T103" fmla="*/ 602 h 602"/>
                <a:gd name="T104" fmla="*/ 828 w 904"/>
                <a:gd name="T105" fmla="*/ 602 h 602"/>
                <a:gd name="T106" fmla="*/ 891 w 904"/>
                <a:gd name="T107" fmla="*/ 602 h 602"/>
                <a:gd name="T108" fmla="*/ 896 w 904"/>
                <a:gd name="T109" fmla="*/ 600 h 602"/>
                <a:gd name="T110" fmla="*/ 901 w 904"/>
                <a:gd name="T111" fmla="*/ 596 h 602"/>
                <a:gd name="T112" fmla="*/ 903 w 904"/>
                <a:gd name="T113" fmla="*/ 591 h 602"/>
                <a:gd name="T114" fmla="*/ 903 w 904"/>
                <a:gd name="T115" fmla="*/ 584 h 602"/>
                <a:gd name="T116" fmla="*/ 901 w 904"/>
                <a:gd name="T117" fmla="*/ 579 h 602"/>
                <a:gd name="T118" fmla="*/ 896 w 904"/>
                <a:gd name="T119" fmla="*/ 575 h 602"/>
                <a:gd name="T120" fmla="*/ 891 w 904"/>
                <a:gd name="T121" fmla="*/ 57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4" h="602">
                  <a:moveTo>
                    <a:pt x="889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3" y="12"/>
                  </a:lnTo>
                  <a:lnTo>
                    <a:pt x="842" y="9"/>
                  </a:lnTo>
                  <a:lnTo>
                    <a:pt x="841" y="7"/>
                  </a:lnTo>
                  <a:lnTo>
                    <a:pt x="838" y="5"/>
                  </a:lnTo>
                  <a:lnTo>
                    <a:pt x="836" y="3"/>
                  </a:lnTo>
                  <a:lnTo>
                    <a:pt x="834" y="2"/>
                  </a:lnTo>
                  <a:lnTo>
                    <a:pt x="831" y="1"/>
                  </a:lnTo>
                  <a:lnTo>
                    <a:pt x="828" y="1"/>
                  </a:lnTo>
                  <a:lnTo>
                    <a:pt x="708" y="0"/>
                  </a:lnTo>
                  <a:lnTo>
                    <a:pt x="704" y="1"/>
                  </a:lnTo>
                  <a:lnTo>
                    <a:pt x="702" y="2"/>
                  </a:lnTo>
                  <a:lnTo>
                    <a:pt x="699" y="3"/>
                  </a:lnTo>
                  <a:lnTo>
                    <a:pt x="697" y="5"/>
                  </a:lnTo>
                  <a:lnTo>
                    <a:pt x="695" y="7"/>
                  </a:lnTo>
                  <a:lnTo>
                    <a:pt x="694" y="9"/>
                  </a:lnTo>
                  <a:lnTo>
                    <a:pt x="693" y="12"/>
                  </a:lnTo>
                  <a:lnTo>
                    <a:pt x="693" y="16"/>
                  </a:lnTo>
                  <a:lnTo>
                    <a:pt x="693" y="572"/>
                  </a:lnTo>
                  <a:lnTo>
                    <a:pt x="632" y="572"/>
                  </a:lnTo>
                  <a:lnTo>
                    <a:pt x="632" y="286"/>
                  </a:lnTo>
                  <a:lnTo>
                    <a:pt x="632" y="283"/>
                  </a:lnTo>
                  <a:lnTo>
                    <a:pt x="631" y="281"/>
                  </a:lnTo>
                  <a:lnTo>
                    <a:pt x="630" y="277"/>
                  </a:lnTo>
                  <a:lnTo>
                    <a:pt x="628" y="275"/>
                  </a:lnTo>
                  <a:lnTo>
                    <a:pt x="626" y="274"/>
                  </a:lnTo>
                  <a:lnTo>
                    <a:pt x="623" y="272"/>
                  </a:lnTo>
                  <a:lnTo>
                    <a:pt x="621" y="271"/>
                  </a:lnTo>
                  <a:lnTo>
                    <a:pt x="617" y="271"/>
                  </a:lnTo>
                  <a:lnTo>
                    <a:pt x="497" y="271"/>
                  </a:lnTo>
                  <a:lnTo>
                    <a:pt x="494" y="271"/>
                  </a:lnTo>
                  <a:lnTo>
                    <a:pt x="491" y="272"/>
                  </a:lnTo>
                  <a:lnTo>
                    <a:pt x="489" y="274"/>
                  </a:lnTo>
                  <a:lnTo>
                    <a:pt x="487" y="275"/>
                  </a:lnTo>
                  <a:lnTo>
                    <a:pt x="484" y="277"/>
                  </a:lnTo>
                  <a:lnTo>
                    <a:pt x="483" y="281"/>
                  </a:lnTo>
                  <a:lnTo>
                    <a:pt x="482" y="283"/>
                  </a:lnTo>
                  <a:lnTo>
                    <a:pt x="482" y="286"/>
                  </a:lnTo>
                  <a:lnTo>
                    <a:pt x="482" y="572"/>
                  </a:lnTo>
                  <a:lnTo>
                    <a:pt x="421" y="572"/>
                  </a:lnTo>
                  <a:lnTo>
                    <a:pt x="421" y="196"/>
                  </a:lnTo>
                  <a:lnTo>
                    <a:pt x="421" y="193"/>
                  </a:lnTo>
                  <a:lnTo>
                    <a:pt x="420" y="190"/>
                  </a:lnTo>
                  <a:lnTo>
                    <a:pt x="419" y="187"/>
                  </a:lnTo>
                  <a:lnTo>
                    <a:pt x="417" y="185"/>
                  </a:lnTo>
                  <a:lnTo>
                    <a:pt x="415" y="183"/>
                  </a:lnTo>
                  <a:lnTo>
                    <a:pt x="413" y="182"/>
                  </a:lnTo>
                  <a:lnTo>
                    <a:pt x="409" y="181"/>
                  </a:lnTo>
                  <a:lnTo>
                    <a:pt x="406" y="181"/>
                  </a:lnTo>
                  <a:lnTo>
                    <a:pt x="286" y="181"/>
                  </a:lnTo>
                  <a:lnTo>
                    <a:pt x="283" y="181"/>
                  </a:lnTo>
                  <a:lnTo>
                    <a:pt x="281" y="182"/>
                  </a:lnTo>
                  <a:lnTo>
                    <a:pt x="277" y="183"/>
                  </a:lnTo>
                  <a:lnTo>
                    <a:pt x="275" y="185"/>
                  </a:lnTo>
                  <a:lnTo>
                    <a:pt x="273" y="187"/>
                  </a:lnTo>
                  <a:lnTo>
                    <a:pt x="272" y="190"/>
                  </a:lnTo>
                  <a:lnTo>
                    <a:pt x="271" y="193"/>
                  </a:lnTo>
                  <a:lnTo>
                    <a:pt x="271" y="196"/>
                  </a:lnTo>
                  <a:lnTo>
                    <a:pt x="271" y="572"/>
                  </a:lnTo>
                  <a:lnTo>
                    <a:pt x="211" y="572"/>
                  </a:lnTo>
                  <a:lnTo>
                    <a:pt x="211" y="406"/>
                  </a:lnTo>
                  <a:lnTo>
                    <a:pt x="211" y="404"/>
                  </a:lnTo>
                  <a:lnTo>
                    <a:pt x="210" y="401"/>
                  </a:lnTo>
                  <a:lnTo>
                    <a:pt x="209" y="399"/>
                  </a:lnTo>
                  <a:lnTo>
                    <a:pt x="207" y="396"/>
                  </a:lnTo>
                  <a:lnTo>
                    <a:pt x="205" y="394"/>
                  </a:lnTo>
                  <a:lnTo>
                    <a:pt x="201" y="393"/>
                  </a:lnTo>
                  <a:lnTo>
                    <a:pt x="199" y="392"/>
                  </a:lnTo>
                  <a:lnTo>
                    <a:pt x="196" y="391"/>
                  </a:lnTo>
                  <a:lnTo>
                    <a:pt x="76" y="391"/>
                  </a:lnTo>
                  <a:lnTo>
                    <a:pt x="73" y="392"/>
                  </a:lnTo>
                  <a:lnTo>
                    <a:pt x="69" y="392"/>
                  </a:lnTo>
                  <a:lnTo>
                    <a:pt x="67" y="394"/>
                  </a:lnTo>
                  <a:lnTo>
                    <a:pt x="65" y="396"/>
                  </a:lnTo>
                  <a:lnTo>
                    <a:pt x="63" y="399"/>
                  </a:lnTo>
                  <a:lnTo>
                    <a:pt x="62" y="401"/>
                  </a:lnTo>
                  <a:lnTo>
                    <a:pt x="61" y="404"/>
                  </a:lnTo>
                  <a:lnTo>
                    <a:pt x="61" y="406"/>
                  </a:lnTo>
                  <a:lnTo>
                    <a:pt x="61" y="572"/>
                  </a:lnTo>
                  <a:lnTo>
                    <a:pt x="15" y="572"/>
                  </a:lnTo>
                  <a:lnTo>
                    <a:pt x="13" y="572"/>
                  </a:lnTo>
                  <a:lnTo>
                    <a:pt x="9" y="573"/>
                  </a:lnTo>
                  <a:lnTo>
                    <a:pt x="7" y="575"/>
                  </a:lnTo>
                  <a:lnTo>
                    <a:pt x="5" y="577"/>
                  </a:lnTo>
                  <a:lnTo>
                    <a:pt x="3" y="579"/>
                  </a:lnTo>
                  <a:lnTo>
                    <a:pt x="2" y="581"/>
                  </a:lnTo>
                  <a:lnTo>
                    <a:pt x="1" y="584"/>
                  </a:lnTo>
                  <a:lnTo>
                    <a:pt x="0" y="587"/>
                  </a:lnTo>
                  <a:lnTo>
                    <a:pt x="1" y="591"/>
                  </a:lnTo>
                  <a:lnTo>
                    <a:pt x="2" y="593"/>
                  </a:lnTo>
                  <a:lnTo>
                    <a:pt x="3" y="596"/>
                  </a:lnTo>
                  <a:lnTo>
                    <a:pt x="5" y="598"/>
                  </a:lnTo>
                  <a:lnTo>
                    <a:pt x="7" y="600"/>
                  </a:lnTo>
                  <a:lnTo>
                    <a:pt x="9" y="601"/>
                  </a:lnTo>
                  <a:lnTo>
                    <a:pt x="13" y="602"/>
                  </a:lnTo>
                  <a:lnTo>
                    <a:pt x="15" y="602"/>
                  </a:lnTo>
                  <a:lnTo>
                    <a:pt x="76" y="602"/>
                  </a:lnTo>
                  <a:lnTo>
                    <a:pt x="196" y="602"/>
                  </a:lnTo>
                  <a:lnTo>
                    <a:pt x="286" y="602"/>
                  </a:lnTo>
                  <a:lnTo>
                    <a:pt x="406" y="602"/>
                  </a:lnTo>
                  <a:lnTo>
                    <a:pt x="497" y="602"/>
                  </a:lnTo>
                  <a:lnTo>
                    <a:pt x="617" y="602"/>
                  </a:lnTo>
                  <a:lnTo>
                    <a:pt x="708" y="602"/>
                  </a:lnTo>
                  <a:lnTo>
                    <a:pt x="828" y="602"/>
                  </a:lnTo>
                  <a:lnTo>
                    <a:pt x="889" y="602"/>
                  </a:lnTo>
                  <a:lnTo>
                    <a:pt x="891" y="602"/>
                  </a:lnTo>
                  <a:lnTo>
                    <a:pt x="894" y="601"/>
                  </a:lnTo>
                  <a:lnTo>
                    <a:pt x="896" y="600"/>
                  </a:lnTo>
                  <a:lnTo>
                    <a:pt x="898" y="598"/>
                  </a:lnTo>
                  <a:lnTo>
                    <a:pt x="901" y="596"/>
                  </a:lnTo>
                  <a:lnTo>
                    <a:pt x="902" y="593"/>
                  </a:lnTo>
                  <a:lnTo>
                    <a:pt x="903" y="591"/>
                  </a:lnTo>
                  <a:lnTo>
                    <a:pt x="904" y="587"/>
                  </a:lnTo>
                  <a:lnTo>
                    <a:pt x="903" y="584"/>
                  </a:lnTo>
                  <a:lnTo>
                    <a:pt x="902" y="581"/>
                  </a:lnTo>
                  <a:lnTo>
                    <a:pt x="901" y="579"/>
                  </a:lnTo>
                  <a:lnTo>
                    <a:pt x="898" y="577"/>
                  </a:lnTo>
                  <a:lnTo>
                    <a:pt x="896" y="575"/>
                  </a:lnTo>
                  <a:lnTo>
                    <a:pt x="894" y="573"/>
                  </a:lnTo>
                  <a:lnTo>
                    <a:pt x="891" y="572"/>
                  </a:lnTo>
                  <a:lnTo>
                    <a:pt x="889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0"/>
                <a:ea typeface="Tahoma" panose="020B0604030504040204" pitchFamily="34" charset="0"/>
                <a:cs typeface="Hind" panose="02000000000000000000" pitchFamily="2" charset="0"/>
              </a:endParaRPr>
            </a:p>
          </p:txBody>
        </p:sp>
        <p:sp>
          <p:nvSpPr>
            <p:cNvPr id="15" name="Freeform 373">
              <a:extLst>
                <a:ext uri="{FF2B5EF4-FFF2-40B4-BE49-F238E27FC236}">
                  <a16:creationId xmlns:a16="http://schemas.microsoft.com/office/drawing/2014/main" id="{DFA55884-E03E-40AA-B14D-CAA7BADEB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638" y="2492375"/>
              <a:ext cx="252413" cy="157163"/>
            </a:xfrm>
            <a:custGeom>
              <a:avLst/>
              <a:gdLst>
                <a:gd name="T0" fmla="*/ 77 w 797"/>
                <a:gd name="T1" fmla="*/ 494 h 497"/>
                <a:gd name="T2" fmla="*/ 97 w 797"/>
                <a:gd name="T3" fmla="*/ 483 h 497"/>
                <a:gd name="T4" fmla="*/ 112 w 797"/>
                <a:gd name="T5" fmla="*/ 466 h 497"/>
                <a:gd name="T6" fmla="*/ 120 w 797"/>
                <a:gd name="T7" fmla="*/ 443 h 497"/>
                <a:gd name="T8" fmla="*/ 116 w 797"/>
                <a:gd name="T9" fmla="*/ 416 h 497"/>
                <a:gd name="T10" fmla="*/ 267 w 797"/>
                <a:gd name="T11" fmla="*/ 298 h 497"/>
                <a:gd name="T12" fmla="*/ 300 w 797"/>
                <a:gd name="T13" fmla="*/ 299 h 497"/>
                <a:gd name="T14" fmla="*/ 325 w 797"/>
                <a:gd name="T15" fmla="*/ 287 h 497"/>
                <a:gd name="T16" fmla="*/ 451 w 797"/>
                <a:gd name="T17" fmla="*/ 327 h 497"/>
                <a:gd name="T18" fmla="*/ 454 w 797"/>
                <a:gd name="T19" fmla="*/ 349 h 497"/>
                <a:gd name="T20" fmla="*/ 464 w 797"/>
                <a:gd name="T21" fmla="*/ 369 h 497"/>
                <a:gd name="T22" fmla="*/ 482 w 797"/>
                <a:gd name="T23" fmla="*/ 384 h 497"/>
                <a:gd name="T24" fmla="*/ 505 w 797"/>
                <a:gd name="T25" fmla="*/ 391 h 497"/>
                <a:gd name="T26" fmla="*/ 529 w 797"/>
                <a:gd name="T27" fmla="*/ 389 h 497"/>
                <a:gd name="T28" fmla="*/ 550 w 797"/>
                <a:gd name="T29" fmla="*/ 378 h 497"/>
                <a:gd name="T30" fmla="*/ 564 w 797"/>
                <a:gd name="T31" fmla="*/ 360 h 497"/>
                <a:gd name="T32" fmla="*/ 571 w 797"/>
                <a:gd name="T33" fmla="*/ 337 h 497"/>
                <a:gd name="T34" fmla="*/ 565 w 797"/>
                <a:gd name="T35" fmla="*/ 304 h 497"/>
                <a:gd name="T36" fmla="*/ 724 w 797"/>
                <a:gd name="T37" fmla="*/ 119 h 497"/>
                <a:gd name="T38" fmla="*/ 750 w 797"/>
                <a:gd name="T39" fmla="*/ 119 h 497"/>
                <a:gd name="T40" fmla="*/ 771 w 797"/>
                <a:gd name="T41" fmla="*/ 110 h 497"/>
                <a:gd name="T42" fmla="*/ 787 w 797"/>
                <a:gd name="T43" fmla="*/ 94 h 497"/>
                <a:gd name="T44" fmla="*/ 796 w 797"/>
                <a:gd name="T45" fmla="*/ 72 h 497"/>
                <a:gd name="T46" fmla="*/ 796 w 797"/>
                <a:gd name="T47" fmla="*/ 48 h 497"/>
                <a:gd name="T48" fmla="*/ 787 w 797"/>
                <a:gd name="T49" fmla="*/ 27 h 497"/>
                <a:gd name="T50" fmla="*/ 771 w 797"/>
                <a:gd name="T51" fmla="*/ 10 h 497"/>
                <a:gd name="T52" fmla="*/ 750 w 797"/>
                <a:gd name="T53" fmla="*/ 1 h 497"/>
                <a:gd name="T54" fmla="*/ 725 w 797"/>
                <a:gd name="T55" fmla="*/ 1 h 497"/>
                <a:gd name="T56" fmla="*/ 703 w 797"/>
                <a:gd name="T57" fmla="*/ 10 h 497"/>
                <a:gd name="T58" fmla="*/ 687 w 797"/>
                <a:gd name="T59" fmla="*/ 27 h 497"/>
                <a:gd name="T60" fmla="*/ 678 w 797"/>
                <a:gd name="T61" fmla="*/ 48 h 497"/>
                <a:gd name="T62" fmla="*/ 680 w 797"/>
                <a:gd name="T63" fmla="*/ 79 h 497"/>
                <a:gd name="T64" fmla="*/ 531 w 797"/>
                <a:gd name="T65" fmla="*/ 275 h 497"/>
                <a:gd name="T66" fmla="*/ 504 w 797"/>
                <a:gd name="T67" fmla="*/ 272 h 497"/>
                <a:gd name="T68" fmla="*/ 478 w 797"/>
                <a:gd name="T69" fmla="*/ 281 h 497"/>
                <a:gd name="T70" fmla="*/ 345 w 797"/>
                <a:gd name="T71" fmla="*/ 248 h 497"/>
                <a:gd name="T72" fmla="*/ 344 w 797"/>
                <a:gd name="T73" fmla="*/ 229 h 497"/>
                <a:gd name="T74" fmla="*/ 336 w 797"/>
                <a:gd name="T75" fmla="*/ 207 h 497"/>
                <a:gd name="T76" fmla="*/ 319 w 797"/>
                <a:gd name="T77" fmla="*/ 191 h 497"/>
                <a:gd name="T78" fmla="*/ 298 w 797"/>
                <a:gd name="T79" fmla="*/ 181 h 497"/>
                <a:gd name="T80" fmla="*/ 273 w 797"/>
                <a:gd name="T81" fmla="*/ 181 h 497"/>
                <a:gd name="T82" fmla="*/ 252 w 797"/>
                <a:gd name="T83" fmla="*/ 191 h 497"/>
                <a:gd name="T84" fmla="*/ 236 w 797"/>
                <a:gd name="T85" fmla="*/ 207 h 497"/>
                <a:gd name="T86" fmla="*/ 226 w 797"/>
                <a:gd name="T87" fmla="*/ 229 h 497"/>
                <a:gd name="T88" fmla="*/ 227 w 797"/>
                <a:gd name="T89" fmla="*/ 254 h 497"/>
                <a:gd name="T90" fmla="*/ 86 w 797"/>
                <a:gd name="T91" fmla="*/ 382 h 497"/>
                <a:gd name="T92" fmla="*/ 53 w 797"/>
                <a:gd name="T93" fmla="*/ 377 h 497"/>
                <a:gd name="T94" fmla="*/ 31 w 797"/>
                <a:gd name="T95" fmla="*/ 383 h 497"/>
                <a:gd name="T96" fmla="*/ 13 w 797"/>
                <a:gd name="T97" fmla="*/ 398 h 497"/>
                <a:gd name="T98" fmla="*/ 2 w 797"/>
                <a:gd name="T99" fmla="*/ 419 h 497"/>
                <a:gd name="T100" fmla="*/ 0 w 797"/>
                <a:gd name="T101" fmla="*/ 443 h 497"/>
                <a:gd name="T102" fmla="*/ 6 w 797"/>
                <a:gd name="T103" fmla="*/ 466 h 497"/>
                <a:gd name="T104" fmla="*/ 21 w 797"/>
                <a:gd name="T105" fmla="*/ 483 h 497"/>
                <a:gd name="T106" fmla="*/ 42 w 797"/>
                <a:gd name="T107" fmla="*/ 494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7" h="497">
                  <a:moveTo>
                    <a:pt x="60" y="497"/>
                  </a:moveTo>
                  <a:lnTo>
                    <a:pt x="65" y="497"/>
                  </a:lnTo>
                  <a:lnTo>
                    <a:pt x="72" y="496"/>
                  </a:lnTo>
                  <a:lnTo>
                    <a:pt x="77" y="494"/>
                  </a:lnTo>
                  <a:lnTo>
                    <a:pt x="83" y="493"/>
                  </a:lnTo>
                  <a:lnTo>
                    <a:pt x="89" y="489"/>
                  </a:lnTo>
                  <a:lnTo>
                    <a:pt x="93" y="486"/>
                  </a:lnTo>
                  <a:lnTo>
                    <a:pt x="97" y="483"/>
                  </a:lnTo>
                  <a:lnTo>
                    <a:pt x="102" y="480"/>
                  </a:lnTo>
                  <a:lnTo>
                    <a:pt x="106" y="475"/>
                  </a:lnTo>
                  <a:lnTo>
                    <a:pt x="109" y="470"/>
                  </a:lnTo>
                  <a:lnTo>
                    <a:pt x="112" y="466"/>
                  </a:lnTo>
                  <a:lnTo>
                    <a:pt x="115" y="460"/>
                  </a:lnTo>
                  <a:lnTo>
                    <a:pt x="117" y="455"/>
                  </a:lnTo>
                  <a:lnTo>
                    <a:pt x="119" y="449"/>
                  </a:lnTo>
                  <a:lnTo>
                    <a:pt x="120" y="443"/>
                  </a:lnTo>
                  <a:lnTo>
                    <a:pt x="120" y="437"/>
                  </a:lnTo>
                  <a:lnTo>
                    <a:pt x="119" y="429"/>
                  </a:lnTo>
                  <a:lnTo>
                    <a:pt x="118" y="423"/>
                  </a:lnTo>
                  <a:lnTo>
                    <a:pt x="116" y="416"/>
                  </a:lnTo>
                  <a:lnTo>
                    <a:pt x="114" y="410"/>
                  </a:lnTo>
                  <a:lnTo>
                    <a:pt x="251" y="290"/>
                  </a:lnTo>
                  <a:lnTo>
                    <a:pt x="259" y="295"/>
                  </a:lnTo>
                  <a:lnTo>
                    <a:pt x="267" y="298"/>
                  </a:lnTo>
                  <a:lnTo>
                    <a:pt x="277" y="301"/>
                  </a:lnTo>
                  <a:lnTo>
                    <a:pt x="285" y="302"/>
                  </a:lnTo>
                  <a:lnTo>
                    <a:pt x="293" y="301"/>
                  </a:lnTo>
                  <a:lnTo>
                    <a:pt x="300" y="299"/>
                  </a:lnTo>
                  <a:lnTo>
                    <a:pt x="307" y="297"/>
                  </a:lnTo>
                  <a:lnTo>
                    <a:pt x="313" y="294"/>
                  </a:lnTo>
                  <a:lnTo>
                    <a:pt x="318" y="291"/>
                  </a:lnTo>
                  <a:lnTo>
                    <a:pt x="325" y="287"/>
                  </a:lnTo>
                  <a:lnTo>
                    <a:pt x="329" y="282"/>
                  </a:lnTo>
                  <a:lnTo>
                    <a:pt x="333" y="277"/>
                  </a:lnTo>
                  <a:lnTo>
                    <a:pt x="451" y="324"/>
                  </a:lnTo>
                  <a:lnTo>
                    <a:pt x="451" y="327"/>
                  </a:lnTo>
                  <a:lnTo>
                    <a:pt x="451" y="332"/>
                  </a:lnTo>
                  <a:lnTo>
                    <a:pt x="451" y="337"/>
                  </a:lnTo>
                  <a:lnTo>
                    <a:pt x="452" y="343"/>
                  </a:lnTo>
                  <a:lnTo>
                    <a:pt x="454" y="349"/>
                  </a:lnTo>
                  <a:lnTo>
                    <a:pt x="456" y="354"/>
                  </a:lnTo>
                  <a:lnTo>
                    <a:pt x="458" y="360"/>
                  </a:lnTo>
                  <a:lnTo>
                    <a:pt x="461" y="365"/>
                  </a:lnTo>
                  <a:lnTo>
                    <a:pt x="464" y="369"/>
                  </a:lnTo>
                  <a:lnTo>
                    <a:pt x="469" y="374"/>
                  </a:lnTo>
                  <a:lnTo>
                    <a:pt x="473" y="378"/>
                  </a:lnTo>
                  <a:lnTo>
                    <a:pt x="477" y="381"/>
                  </a:lnTo>
                  <a:lnTo>
                    <a:pt x="482" y="384"/>
                  </a:lnTo>
                  <a:lnTo>
                    <a:pt x="488" y="386"/>
                  </a:lnTo>
                  <a:lnTo>
                    <a:pt x="493" y="389"/>
                  </a:lnTo>
                  <a:lnTo>
                    <a:pt x="499" y="391"/>
                  </a:lnTo>
                  <a:lnTo>
                    <a:pt x="505" y="391"/>
                  </a:lnTo>
                  <a:lnTo>
                    <a:pt x="511" y="392"/>
                  </a:lnTo>
                  <a:lnTo>
                    <a:pt x="518" y="391"/>
                  </a:lnTo>
                  <a:lnTo>
                    <a:pt x="523" y="391"/>
                  </a:lnTo>
                  <a:lnTo>
                    <a:pt x="529" y="389"/>
                  </a:lnTo>
                  <a:lnTo>
                    <a:pt x="535" y="386"/>
                  </a:lnTo>
                  <a:lnTo>
                    <a:pt x="540" y="384"/>
                  </a:lnTo>
                  <a:lnTo>
                    <a:pt x="545" y="381"/>
                  </a:lnTo>
                  <a:lnTo>
                    <a:pt x="550" y="378"/>
                  </a:lnTo>
                  <a:lnTo>
                    <a:pt x="553" y="374"/>
                  </a:lnTo>
                  <a:lnTo>
                    <a:pt x="558" y="369"/>
                  </a:lnTo>
                  <a:lnTo>
                    <a:pt x="561" y="365"/>
                  </a:lnTo>
                  <a:lnTo>
                    <a:pt x="564" y="360"/>
                  </a:lnTo>
                  <a:lnTo>
                    <a:pt x="567" y="354"/>
                  </a:lnTo>
                  <a:lnTo>
                    <a:pt x="568" y="349"/>
                  </a:lnTo>
                  <a:lnTo>
                    <a:pt x="570" y="343"/>
                  </a:lnTo>
                  <a:lnTo>
                    <a:pt x="571" y="337"/>
                  </a:lnTo>
                  <a:lnTo>
                    <a:pt x="571" y="332"/>
                  </a:lnTo>
                  <a:lnTo>
                    <a:pt x="570" y="322"/>
                  </a:lnTo>
                  <a:lnTo>
                    <a:pt x="568" y="312"/>
                  </a:lnTo>
                  <a:lnTo>
                    <a:pt x="565" y="304"/>
                  </a:lnTo>
                  <a:lnTo>
                    <a:pt x="560" y="296"/>
                  </a:lnTo>
                  <a:lnTo>
                    <a:pt x="711" y="114"/>
                  </a:lnTo>
                  <a:lnTo>
                    <a:pt x="717" y="117"/>
                  </a:lnTo>
                  <a:lnTo>
                    <a:pt x="724" y="119"/>
                  </a:lnTo>
                  <a:lnTo>
                    <a:pt x="730" y="120"/>
                  </a:lnTo>
                  <a:lnTo>
                    <a:pt x="737" y="120"/>
                  </a:lnTo>
                  <a:lnTo>
                    <a:pt x="743" y="120"/>
                  </a:lnTo>
                  <a:lnTo>
                    <a:pt x="750" y="119"/>
                  </a:lnTo>
                  <a:lnTo>
                    <a:pt x="755" y="118"/>
                  </a:lnTo>
                  <a:lnTo>
                    <a:pt x="760" y="116"/>
                  </a:lnTo>
                  <a:lnTo>
                    <a:pt x="766" y="113"/>
                  </a:lnTo>
                  <a:lnTo>
                    <a:pt x="771" y="110"/>
                  </a:lnTo>
                  <a:lnTo>
                    <a:pt x="775" y="106"/>
                  </a:lnTo>
                  <a:lnTo>
                    <a:pt x="780" y="103"/>
                  </a:lnTo>
                  <a:lnTo>
                    <a:pt x="784" y="99"/>
                  </a:lnTo>
                  <a:lnTo>
                    <a:pt x="787" y="94"/>
                  </a:lnTo>
                  <a:lnTo>
                    <a:pt x="790" y="89"/>
                  </a:lnTo>
                  <a:lnTo>
                    <a:pt x="792" y="84"/>
                  </a:lnTo>
                  <a:lnTo>
                    <a:pt x="795" y="79"/>
                  </a:lnTo>
                  <a:lnTo>
                    <a:pt x="796" y="72"/>
                  </a:lnTo>
                  <a:lnTo>
                    <a:pt x="797" y="67"/>
                  </a:lnTo>
                  <a:lnTo>
                    <a:pt x="797" y="60"/>
                  </a:lnTo>
                  <a:lnTo>
                    <a:pt x="797" y="54"/>
                  </a:lnTo>
                  <a:lnTo>
                    <a:pt x="796" y="48"/>
                  </a:lnTo>
                  <a:lnTo>
                    <a:pt x="795" y="42"/>
                  </a:lnTo>
                  <a:lnTo>
                    <a:pt x="792" y="37"/>
                  </a:lnTo>
                  <a:lnTo>
                    <a:pt x="790" y="31"/>
                  </a:lnTo>
                  <a:lnTo>
                    <a:pt x="787" y="27"/>
                  </a:lnTo>
                  <a:lnTo>
                    <a:pt x="784" y="22"/>
                  </a:lnTo>
                  <a:lnTo>
                    <a:pt x="780" y="17"/>
                  </a:lnTo>
                  <a:lnTo>
                    <a:pt x="775" y="14"/>
                  </a:lnTo>
                  <a:lnTo>
                    <a:pt x="771" y="10"/>
                  </a:lnTo>
                  <a:lnTo>
                    <a:pt x="766" y="8"/>
                  </a:lnTo>
                  <a:lnTo>
                    <a:pt x="760" y="5"/>
                  </a:lnTo>
                  <a:lnTo>
                    <a:pt x="755" y="2"/>
                  </a:lnTo>
                  <a:lnTo>
                    <a:pt x="750" y="1"/>
                  </a:lnTo>
                  <a:lnTo>
                    <a:pt x="743" y="0"/>
                  </a:lnTo>
                  <a:lnTo>
                    <a:pt x="737" y="0"/>
                  </a:lnTo>
                  <a:lnTo>
                    <a:pt x="731" y="0"/>
                  </a:lnTo>
                  <a:lnTo>
                    <a:pt x="725" y="1"/>
                  </a:lnTo>
                  <a:lnTo>
                    <a:pt x="719" y="2"/>
                  </a:lnTo>
                  <a:lnTo>
                    <a:pt x="713" y="5"/>
                  </a:lnTo>
                  <a:lnTo>
                    <a:pt x="709" y="8"/>
                  </a:lnTo>
                  <a:lnTo>
                    <a:pt x="703" y="10"/>
                  </a:lnTo>
                  <a:lnTo>
                    <a:pt x="699" y="14"/>
                  </a:lnTo>
                  <a:lnTo>
                    <a:pt x="695" y="17"/>
                  </a:lnTo>
                  <a:lnTo>
                    <a:pt x="691" y="22"/>
                  </a:lnTo>
                  <a:lnTo>
                    <a:pt x="687" y="27"/>
                  </a:lnTo>
                  <a:lnTo>
                    <a:pt x="684" y="31"/>
                  </a:lnTo>
                  <a:lnTo>
                    <a:pt x="682" y="37"/>
                  </a:lnTo>
                  <a:lnTo>
                    <a:pt x="680" y="42"/>
                  </a:lnTo>
                  <a:lnTo>
                    <a:pt x="678" y="48"/>
                  </a:lnTo>
                  <a:lnTo>
                    <a:pt x="677" y="54"/>
                  </a:lnTo>
                  <a:lnTo>
                    <a:pt x="677" y="60"/>
                  </a:lnTo>
                  <a:lnTo>
                    <a:pt x="678" y="70"/>
                  </a:lnTo>
                  <a:lnTo>
                    <a:pt x="680" y="79"/>
                  </a:lnTo>
                  <a:lnTo>
                    <a:pt x="683" y="87"/>
                  </a:lnTo>
                  <a:lnTo>
                    <a:pt x="688" y="96"/>
                  </a:lnTo>
                  <a:lnTo>
                    <a:pt x="537" y="277"/>
                  </a:lnTo>
                  <a:lnTo>
                    <a:pt x="531" y="275"/>
                  </a:lnTo>
                  <a:lnTo>
                    <a:pt x="524" y="273"/>
                  </a:lnTo>
                  <a:lnTo>
                    <a:pt x="518" y="272"/>
                  </a:lnTo>
                  <a:lnTo>
                    <a:pt x="511" y="271"/>
                  </a:lnTo>
                  <a:lnTo>
                    <a:pt x="504" y="272"/>
                  </a:lnTo>
                  <a:lnTo>
                    <a:pt x="496" y="273"/>
                  </a:lnTo>
                  <a:lnTo>
                    <a:pt x="490" y="275"/>
                  </a:lnTo>
                  <a:lnTo>
                    <a:pt x="484" y="278"/>
                  </a:lnTo>
                  <a:lnTo>
                    <a:pt x="478" y="281"/>
                  </a:lnTo>
                  <a:lnTo>
                    <a:pt x="472" y="286"/>
                  </a:lnTo>
                  <a:lnTo>
                    <a:pt x="467" y="291"/>
                  </a:lnTo>
                  <a:lnTo>
                    <a:pt x="463" y="295"/>
                  </a:lnTo>
                  <a:lnTo>
                    <a:pt x="345" y="248"/>
                  </a:lnTo>
                  <a:lnTo>
                    <a:pt x="345" y="245"/>
                  </a:lnTo>
                  <a:lnTo>
                    <a:pt x="345" y="240"/>
                  </a:lnTo>
                  <a:lnTo>
                    <a:pt x="345" y="235"/>
                  </a:lnTo>
                  <a:lnTo>
                    <a:pt x="344" y="229"/>
                  </a:lnTo>
                  <a:lnTo>
                    <a:pt x="343" y="223"/>
                  </a:lnTo>
                  <a:lnTo>
                    <a:pt x="341" y="218"/>
                  </a:lnTo>
                  <a:lnTo>
                    <a:pt x="339" y="213"/>
                  </a:lnTo>
                  <a:lnTo>
                    <a:pt x="336" y="207"/>
                  </a:lnTo>
                  <a:lnTo>
                    <a:pt x="332" y="203"/>
                  </a:lnTo>
                  <a:lnTo>
                    <a:pt x="328" y="199"/>
                  </a:lnTo>
                  <a:lnTo>
                    <a:pt x="324" y="194"/>
                  </a:lnTo>
                  <a:lnTo>
                    <a:pt x="319" y="191"/>
                  </a:lnTo>
                  <a:lnTo>
                    <a:pt x="314" y="188"/>
                  </a:lnTo>
                  <a:lnTo>
                    <a:pt x="309" y="186"/>
                  </a:lnTo>
                  <a:lnTo>
                    <a:pt x="303" y="184"/>
                  </a:lnTo>
                  <a:lnTo>
                    <a:pt x="298" y="181"/>
                  </a:lnTo>
                  <a:lnTo>
                    <a:pt x="292" y="181"/>
                  </a:lnTo>
                  <a:lnTo>
                    <a:pt x="285" y="180"/>
                  </a:lnTo>
                  <a:lnTo>
                    <a:pt x="280" y="181"/>
                  </a:lnTo>
                  <a:lnTo>
                    <a:pt x="273" y="181"/>
                  </a:lnTo>
                  <a:lnTo>
                    <a:pt x="268" y="184"/>
                  </a:lnTo>
                  <a:lnTo>
                    <a:pt x="262" y="186"/>
                  </a:lnTo>
                  <a:lnTo>
                    <a:pt x="257" y="188"/>
                  </a:lnTo>
                  <a:lnTo>
                    <a:pt x="252" y="191"/>
                  </a:lnTo>
                  <a:lnTo>
                    <a:pt x="248" y="194"/>
                  </a:lnTo>
                  <a:lnTo>
                    <a:pt x="243" y="199"/>
                  </a:lnTo>
                  <a:lnTo>
                    <a:pt x="239" y="203"/>
                  </a:lnTo>
                  <a:lnTo>
                    <a:pt x="236" y="207"/>
                  </a:lnTo>
                  <a:lnTo>
                    <a:pt x="233" y="213"/>
                  </a:lnTo>
                  <a:lnTo>
                    <a:pt x="230" y="218"/>
                  </a:lnTo>
                  <a:lnTo>
                    <a:pt x="228" y="223"/>
                  </a:lnTo>
                  <a:lnTo>
                    <a:pt x="226" y="229"/>
                  </a:lnTo>
                  <a:lnTo>
                    <a:pt x="225" y="235"/>
                  </a:lnTo>
                  <a:lnTo>
                    <a:pt x="225" y="240"/>
                  </a:lnTo>
                  <a:lnTo>
                    <a:pt x="226" y="248"/>
                  </a:lnTo>
                  <a:lnTo>
                    <a:pt x="227" y="254"/>
                  </a:lnTo>
                  <a:lnTo>
                    <a:pt x="229" y="261"/>
                  </a:lnTo>
                  <a:lnTo>
                    <a:pt x="231" y="267"/>
                  </a:lnTo>
                  <a:lnTo>
                    <a:pt x="94" y="387"/>
                  </a:lnTo>
                  <a:lnTo>
                    <a:pt x="86" y="382"/>
                  </a:lnTo>
                  <a:lnTo>
                    <a:pt x="78" y="379"/>
                  </a:lnTo>
                  <a:lnTo>
                    <a:pt x="68" y="377"/>
                  </a:lnTo>
                  <a:lnTo>
                    <a:pt x="60" y="377"/>
                  </a:lnTo>
                  <a:lnTo>
                    <a:pt x="53" y="377"/>
                  </a:lnTo>
                  <a:lnTo>
                    <a:pt x="47" y="378"/>
                  </a:lnTo>
                  <a:lnTo>
                    <a:pt x="42" y="379"/>
                  </a:lnTo>
                  <a:lnTo>
                    <a:pt x="36" y="381"/>
                  </a:lnTo>
                  <a:lnTo>
                    <a:pt x="31" y="383"/>
                  </a:lnTo>
                  <a:lnTo>
                    <a:pt x="26" y="386"/>
                  </a:lnTo>
                  <a:lnTo>
                    <a:pt x="21" y="391"/>
                  </a:lnTo>
                  <a:lnTo>
                    <a:pt x="17" y="394"/>
                  </a:lnTo>
                  <a:lnTo>
                    <a:pt x="13" y="398"/>
                  </a:lnTo>
                  <a:lnTo>
                    <a:pt x="9" y="402"/>
                  </a:lnTo>
                  <a:lnTo>
                    <a:pt x="6" y="408"/>
                  </a:lnTo>
                  <a:lnTo>
                    <a:pt x="4" y="413"/>
                  </a:lnTo>
                  <a:lnTo>
                    <a:pt x="2" y="419"/>
                  </a:lnTo>
                  <a:lnTo>
                    <a:pt x="1" y="425"/>
                  </a:lnTo>
                  <a:lnTo>
                    <a:pt x="0" y="430"/>
                  </a:lnTo>
                  <a:lnTo>
                    <a:pt x="0" y="437"/>
                  </a:lnTo>
                  <a:lnTo>
                    <a:pt x="0" y="443"/>
                  </a:lnTo>
                  <a:lnTo>
                    <a:pt x="1" y="449"/>
                  </a:lnTo>
                  <a:lnTo>
                    <a:pt x="2" y="455"/>
                  </a:lnTo>
                  <a:lnTo>
                    <a:pt x="4" y="460"/>
                  </a:lnTo>
                  <a:lnTo>
                    <a:pt x="6" y="466"/>
                  </a:lnTo>
                  <a:lnTo>
                    <a:pt x="9" y="470"/>
                  </a:lnTo>
                  <a:lnTo>
                    <a:pt x="13" y="475"/>
                  </a:lnTo>
                  <a:lnTo>
                    <a:pt x="17" y="480"/>
                  </a:lnTo>
                  <a:lnTo>
                    <a:pt x="21" y="483"/>
                  </a:lnTo>
                  <a:lnTo>
                    <a:pt x="26" y="486"/>
                  </a:lnTo>
                  <a:lnTo>
                    <a:pt x="31" y="489"/>
                  </a:lnTo>
                  <a:lnTo>
                    <a:pt x="36" y="493"/>
                  </a:lnTo>
                  <a:lnTo>
                    <a:pt x="42" y="494"/>
                  </a:lnTo>
                  <a:lnTo>
                    <a:pt x="47" y="496"/>
                  </a:lnTo>
                  <a:lnTo>
                    <a:pt x="53" y="497"/>
                  </a:lnTo>
                  <a:lnTo>
                    <a:pt x="60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0"/>
                <a:ea typeface="Tahoma" panose="020B0604030504040204" pitchFamily="34" charset="0"/>
                <a:cs typeface="Hind" panose="02000000000000000000" pitchFamily="2" charset="0"/>
              </a:endParaRPr>
            </a:p>
          </p:txBody>
        </p: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10BE4195-AA55-D2B4-61AD-C8968F44BA41}"/>
              </a:ext>
            </a:extLst>
          </p:cNvPr>
          <p:cNvSpPr txBox="1"/>
          <p:nvPr/>
        </p:nvSpPr>
        <p:spPr>
          <a:xfrm>
            <a:off x="1453252" y="3103308"/>
            <a:ext cx="9411172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~$ 75 billion </a:t>
            </a:r>
            <a:r>
              <a:rPr kumimoji="0" lang="en-US" sz="2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e</a:t>
            </a:r>
            <a:r>
              <a:rPr kumimoji="0" lang="en-GB" sz="2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stimated amount of seaborne </a:t>
            </a:r>
            <a:r>
              <a:rPr kumimoji="0" lang="en-GB" sz="2000" b="1" i="0" u="none" strike="noStrike" kern="1200" cap="none" spc="0" normalizeH="0" baseline="0" noProof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freight paid to foreign shipping companies</a:t>
            </a:r>
            <a:endParaRPr kumimoji="0" lang="en-GB" sz="2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440AE6CC-67C5-8B9D-9978-168DBB518F2D}"/>
              </a:ext>
            </a:extLst>
          </p:cNvPr>
          <p:cNvSpPr txBox="1"/>
          <p:nvPr/>
        </p:nvSpPr>
        <p:spPr>
          <a:xfrm>
            <a:off x="1453252" y="1600177"/>
            <a:ext cx="9411171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 of global trade </a:t>
            </a:r>
            <a:r>
              <a:rPr kumimoji="0" lang="en-US" sz="2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(by volume) is carried by maritime transport</a:t>
            </a:r>
          </a:p>
        </p:txBody>
      </p:sp>
      <p:sp>
        <p:nvSpPr>
          <p:cNvPr id="39" name="Rectangle 38" descr="Crane">
            <a:extLst>
              <a:ext uri="{FF2B5EF4-FFF2-40B4-BE49-F238E27FC236}">
                <a16:creationId xmlns:a16="http://schemas.microsoft.com/office/drawing/2014/main" id="{549A2285-7D95-8B4A-B16D-9B72C9A586EF}"/>
              </a:ext>
            </a:extLst>
          </p:cNvPr>
          <p:cNvSpPr/>
          <p:nvPr/>
        </p:nvSpPr>
        <p:spPr>
          <a:xfrm>
            <a:off x="637053" y="1333022"/>
            <a:ext cx="582659" cy="79308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 descr="Box trolley">
            <a:extLst>
              <a:ext uri="{FF2B5EF4-FFF2-40B4-BE49-F238E27FC236}">
                <a16:creationId xmlns:a16="http://schemas.microsoft.com/office/drawing/2014/main" id="{8DB7EC57-771E-7D31-ED74-CFC6A4EBD10C}"/>
              </a:ext>
            </a:extLst>
          </p:cNvPr>
          <p:cNvSpPr/>
          <p:nvPr/>
        </p:nvSpPr>
        <p:spPr>
          <a:xfrm>
            <a:off x="637053" y="2249389"/>
            <a:ext cx="486852" cy="6480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42ACE2-8A3E-38EF-E889-61624D481254}"/>
              </a:ext>
            </a:extLst>
          </p:cNvPr>
          <p:cNvSpPr txBox="1"/>
          <p:nvPr/>
        </p:nvSpPr>
        <p:spPr>
          <a:xfrm>
            <a:off x="552063" y="6475138"/>
            <a:ext cx="1094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1. SAFAL Report, IFSCA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8DE29AA-9CF3-31EE-239B-94A2FE10C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486" y="88133"/>
            <a:ext cx="1054955" cy="900000"/>
          </a:xfrm>
          <a:prstGeom prst="rect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97633E1E-207C-B9A7-5719-542B6ECB5C17}"/>
              </a:ext>
            </a:extLst>
          </p:cNvPr>
          <p:cNvSpPr txBox="1"/>
          <p:nvPr/>
        </p:nvSpPr>
        <p:spPr>
          <a:xfrm>
            <a:off x="1418924" y="4060288"/>
            <a:ext cx="9445500" cy="73866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</a:t>
            </a:r>
            <a:r>
              <a:rPr kumimoji="0" lang="en-GB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 ~ </a:t>
            </a:r>
            <a:r>
              <a:rPr kumimoji="0" lang="en-GB" sz="24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20mn DWT (13.6 GT)</a:t>
            </a:r>
            <a:r>
              <a:rPr kumimoji="0" lang="en-GB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kumimoji="0" lang="en-GB" sz="1800" b="1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1%</a:t>
            </a:r>
            <a:r>
              <a:rPr kumimoji="0" lang="en-GB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market share</a:t>
            </a:r>
            <a:r>
              <a:rPr kumimoji="0" lang="en-GB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en-GB" sz="1800" b="1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China: 340 DWT/16%)</a:t>
            </a:r>
            <a:endParaRPr kumimoji="0" lang="en-GB" sz="1800" b="0" i="0" u="none" strike="noStrike" kern="1200" cap="none" spc="0" normalizeH="0" baseline="0" noProof="1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 descr="Flag">
            <a:extLst>
              <a:ext uri="{FF2B5EF4-FFF2-40B4-BE49-F238E27FC236}">
                <a16:creationId xmlns:a16="http://schemas.microsoft.com/office/drawing/2014/main" id="{15F692AE-8E33-CBCF-732D-1E362FB6A488}"/>
              </a:ext>
            </a:extLst>
          </p:cNvPr>
          <p:cNvSpPr/>
          <p:nvPr/>
        </p:nvSpPr>
        <p:spPr>
          <a:xfrm>
            <a:off x="670389" y="4244351"/>
            <a:ext cx="648000" cy="64800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phic 3" descr="Cruise ship with solid fill">
            <a:extLst>
              <a:ext uri="{FF2B5EF4-FFF2-40B4-BE49-F238E27FC236}">
                <a16:creationId xmlns:a16="http://schemas.microsoft.com/office/drawing/2014/main" id="{4C370A4E-1DB6-D8D7-3F73-67EC6C7846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566" y="3246780"/>
            <a:ext cx="535128" cy="535128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E24962C1-D941-6267-32C8-B553DCFDB4F0}"/>
              </a:ext>
            </a:extLst>
          </p:cNvPr>
          <p:cNvSpPr txBox="1"/>
          <p:nvPr/>
        </p:nvSpPr>
        <p:spPr>
          <a:xfrm>
            <a:off x="1451851" y="2324453"/>
            <a:ext cx="9411171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95 % of India trade</a:t>
            </a:r>
            <a:r>
              <a:rPr kumimoji="0" lang="en-US" sz="2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(by volume) is carried by maritime transport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712267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5" name="Google Shape;72295;p72"/>
          <p:cNvSpPr txBox="1">
            <a:spLocks noGrp="1"/>
          </p:cNvSpPr>
          <p:nvPr>
            <p:ph type="title"/>
          </p:nvPr>
        </p:nvSpPr>
        <p:spPr>
          <a:xfrm>
            <a:off x="442913" y="430513"/>
            <a:ext cx="113061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</a:pPr>
            <a:r>
              <a:rPr lang="en-US" sz="2800" b="1" dirty="0">
                <a:solidFill>
                  <a:srgbClr val="002060"/>
                </a:solidFill>
              </a:rPr>
              <a:t>Shipping in India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72296" name="Google Shape;72296;p72"/>
          <p:cNvSpPr txBox="1">
            <a:spLocks noGrp="1"/>
          </p:cNvSpPr>
          <p:nvPr>
            <p:ph type="sldNum" idx="12"/>
          </p:nvPr>
        </p:nvSpPr>
        <p:spPr>
          <a:xfrm>
            <a:off x="9984296" y="6492240"/>
            <a:ext cx="17649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72297" name="Google Shape;72297;p72"/>
          <p:cNvSpPr txBox="1">
            <a:spLocks noGrp="1"/>
          </p:cNvSpPr>
          <p:nvPr>
            <p:ph type="body" idx="1"/>
          </p:nvPr>
        </p:nvSpPr>
        <p:spPr>
          <a:xfrm>
            <a:off x="443372" y="2174062"/>
            <a:ext cx="2151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</a:pPr>
            <a:r>
              <a:rPr lang="en-US" sz="1600"/>
              <a:t> </a:t>
            </a:r>
            <a:r>
              <a:rPr lang="en-US" sz="1600">
                <a:solidFill>
                  <a:srgbClr val="0C0C0C"/>
                </a:solidFill>
              </a:rPr>
              <a:t>largest in tonnage</a:t>
            </a:r>
            <a:endParaRPr/>
          </a:p>
        </p:txBody>
      </p:sp>
      <p:sp>
        <p:nvSpPr>
          <p:cNvPr id="72298" name="Google Shape;72298;p72"/>
          <p:cNvSpPr txBox="1"/>
          <p:nvPr/>
        </p:nvSpPr>
        <p:spPr>
          <a:xfrm>
            <a:off x="2320531" y="2154557"/>
            <a:ext cx="2057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Kms of Coastline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 sz="1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99" name="Google Shape;72299;p72"/>
          <p:cNvSpPr txBox="1"/>
          <p:nvPr/>
        </p:nvSpPr>
        <p:spPr>
          <a:xfrm>
            <a:off x="4359412" y="1253126"/>
            <a:ext cx="17496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12</a:t>
            </a:r>
            <a:endParaRPr/>
          </a:p>
        </p:txBody>
      </p:sp>
      <p:sp>
        <p:nvSpPr>
          <p:cNvPr id="72300" name="Google Shape;72300;p72"/>
          <p:cNvSpPr txBox="1"/>
          <p:nvPr/>
        </p:nvSpPr>
        <p:spPr>
          <a:xfrm>
            <a:off x="6068995" y="1241523"/>
            <a:ext cx="17496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5D5D5D"/>
                </a:solidFill>
                <a:latin typeface="Arial"/>
                <a:ea typeface="Arial"/>
                <a:cs typeface="Arial"/>
                <a:sym typeface="Arial"/>
              </a:rPr>
              <a:t>205</a:t>
            </a:r>
            <a:endParaRPr/>
          </a:p>
        </p:txBody>
      </p:sp>
      <p:sp>
        <p:nvSpPr>
          <p:cNvPr id="72301" name="Google Shape;72301;p72"/>
          <p:cNvSpPr txBox="1"/>
          <p:nvPr/>
        </p:nvSpPr>
        <p:spPr>
          <a:xfrm>
            <a:off x="4384960" y="2174062"/>
            <a:ext cx="20718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en-US" sz="1600" b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Major Ports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 sz="1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02" name="Google Shape;72302;p72"/>
          <p:cNvSpPr txBox="1"/>
          <p:nvPr/>
        </p:nvSpPr>
        <p:spPr>
          <a:xfrm>
            <a:off x="6068995" y="2154280"/>
            <a:ext cx="20718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Minor Ports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 sz="1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03" name="Google Shape;72303;p72"/>
          <p:cNvSpPr txBox="1"/>
          <p:nvPr/>
        </p:nvSpPr>
        <p:spPr>
          <a:xfrm>
            <a:off x="443372" y="1264488"/>
            <a:ext cx="17496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18</a:t>
            </a:r>
            <a:r>
              <a:rPr lang="en-US" sz="3600" b="1" baseline="30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3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72304" name="Google Shape;72304;p72"/>
          <p:cNvSpPr txBox="1"/>
          <p:nvPr/>
        </p:nvSpPr>
        <p:spPr>
          <a:xfrm>
            <a:off x="2505730" y="1270821"/>
            <a:ext cx="25758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>
                <a:solidFill>
                  <a:srgbClr val="5D5D5D"/>
                </a:solidFill>
                <a:latin typeface="Arial"/>
                <a:ea typeface="Arial"/>
                <a:cs typeface="Arial"/>
                <a:sym typeface="Arial"/>
              </a:rPr>
              <a:t>7517</a:t>
            </a:r>
            <a:r>
              <a:rPr lang="en-US" sz="3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72305" name="Google Shape;72305;p72"/>
          <p:cNvPicPr preferRelativeResize="0"/>
          <p:nvPr/>
        </p:nvPicPr>
        <p:blipFill rotWithShape="1">
          <a:blip r:embed="rId3">
            <a:alphaModFix/>
          </a:blip>
          <a:srcRect l="1350" t="24805" r="-1349" b="28550"/>
          <a:stretch/>
        </p:blipFill>
        <p:spPr>
          <a:xfrm rot="10800000">
            <a:off x="-148493" y="3278471"/>
            <a:ext cx="12340493" cy="3016738"/>
          </a:xfrm>
          <a:prstGeom prst="rect">
            <a:avLst/>
          </a:prstGeom>
          <a:noFill/>
          <a:ln>
            <a:noFill/>
          </a:ln>
        </p:spPr>
      </p:pic>
      <p:sp>
        <p:nvSpPr>
          <p:cNvPr id="72306" name="Google Shape;72306;p72"/>
          <p:cNvSpPr txBox="1"/>
          <p:nvPr/>
        </p:nvSpPr>
        <p:spPr>
          <a:xfrm>
            <a:off x="7889789" y="1231141"/>
            <a:ext cx="25758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1493 </a:t>
            </a:r>
            <a:endParaRPr/>
          </a:p>
        </p:txBody>
      </p:sp>
      <p:sp>
        <p:nvSpPr>
          <p:cNvPr id="72307" name="Google Shape;72307;p72"/>
          <p:cNvSpPr txBox="1"/>
          <p:nvPr/>
        </p:nvSpPr>
        <p:spPr>
          <a:xfrm>
            <a:off x="7499512" y="2126672"/>
            <a:ext cx="28170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en-US" sz="1600" b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Merchant marine Fleet*</a:t>
            </a:r>
            <a:endParaRPr/>
          </a:p>
        </p:txBody>
      </p:sp>
      <p:sp>
        <p:nvSpPr>
          <p:cNvPr id="72308" name="Google Shape;72308;p72"/>
          <p:cNvSpPr txBox="1"/>
          <p:nvPr/>
        </p:nvSpPr>
        <p:spPr>
          <a:xfrm>
            <a:off x="9824141" y="1201838"/>
            <a:ext cx="46653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 sz="3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>
                <a:solidFill>
                  <a:srgbClr val="5D5D5D"/>
                </a:solidFill>
                <a:latin typeface="Arial"/>
                <a:ea typeface="Arial"/>
                <a:cs typeface="Arial"/>
                <a:sym typeface="Arial"/>
              </a:rPr>
              <a:t>12.99m</a:t>
            </a:r>
            <a:endParaRPr sz="3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09" name="Google Shape;72309;p72"/>
          <p:cNvSpPr txBox="1"/>
          <p:nvPr/>
        </p:nvSpPr>
        <p:spPr>
          <a:xfrm>
            <a:off x="9984296" y="2154280"/>
            <a:ext cx="28170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Gross Tonnage*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ED33F8-FE4F-415E-948F-2A960F37CDA5}"/>
              </a:ext>
            </a:extLst>
          </p:cNvPr>
          <p:cNvSpPr txBox="1"/>
          <p:nvPr/>
        </p:nvSpPr>
        <p:spPr>
          <a:xfrm>
            <a:off x="3010435" y="3202973"/>
            <a:ext cx="5560681" cy="1172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34"/>
              </a:spcAft>
              <a:buSzPct val="100000"/>
            </a:pPr>
            <a:r>
              <a:rPr lang="en-US" sz="3600" b="1" dirty="0">
                <a:solidFill>
                  <a:srgbClr val="00206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GIFT City: India’s </a:t>
            </a:r>
            <a:r>
              <a:rPr lang="en-US" sz="3600" b="1" dirty="0">
                <a:solidFill>
                  <a:schemeClr val="accent2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1</a:t>
            </a:r>
            <a:r>
              <a:rPr lang="en-US" sz="3600" b="1" baseline="30000" dirty="0">
                <a:solidFill>
                  <a:schemeClr val="accent2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st</a:t>
            </a:r>
            <a:r>
              <a:rPr lang="en-US" sz="3600" b="1" dirty="0">
                <a:solidFill>
                  <a:srgbClr val="00206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</a:t>
            </a:r>
          </a:p>
          <a:p>
            <a:pPr algn="ctr">
              <a:spcAft>
                <a:spcPts val="534"/>
              </a:spcAft>
              <a:buSzPct val="100000"/>
            </a:pPr>
            <a:r>
              <a:rPr lang="en-US" sz="3600" b="1" dirty="0">
                <a:solidFill>
                  <a:srgbClr val="00206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Operational Smart City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2D3DE7-A460-462D-A80A-178420F4CA09}"/>
              </a:ext>
            </a:extLst>
          </p:cNvPr>
          <p:cNvCxnSpPr>
            <a:cxnSpLocks/>
          </p:cNvCxnSpPr>
          <p:nvPr/>
        </p:nvCxnSpPr>
        <p:spPr>
          <a:xfrm>
            <a:off x="2770731" y="4661869"/>
            <a:ext cx="6040089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DAD359-EE06-417B-B429-5CBE6D1A8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13827"/>
            <a:ext cx="1054955" cy="90000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4072740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4">
            <a:extLst>
              <a:ext uri="{FF2B5EF4-FFF2-40B4-BE49-F238E27FC236}">
                <a16:creationId xmlns:a16="http://schemas.microsoft.com/office/drawing/2014/main" id="{CBA02708-E3F0-7442-AC74-F3BA16FA6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4588" y="10066640"/>
            <a:ext cx="362868" cy="447986"/>
          </a:xfrm>
          <a:custGeom>
            <a:avLst/>
            <a:gdLst>
              <a:gd name="T0" fmla="*/ 174 w 358"/>
              <a:gd name="T1" fmla="*/ 0 h 442"/>
              <a:gd name="T2" fmla="*/ 357 w 358"/>
              <a:gd name="T3" fmla="*/ 441 h 442"/>
              <a:gd name="T4" fmla="*/ 174 w 358"/>
              <a:gd name="T5" fmla="*/ 341 h 442"/>
              <a:gd name="T6" fmla="*/ 0 w 358"/>
              <a:gd name="T7" fmla="*/ 441 h 442"/>
              <a:gd name="T8" fmla="*/ 174 w 358"/>
              <a:gd name="T9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8" h="442">
                <a:moveTo>
                  <a:pt x="174" y="0"/>
                </a:moveTo>
                <a:lnTo>
                  <a:pt x="357" y="441"/>
                </a:lnTo>
                <a:lnTo>
                  <a:pt x="174" y="341"/>
                </a:lnTo>
                <a:lnTo>
                  <a:pt x="0" y="441"/>
                </a:lnTo>
                <a:lnTo>
                  <a:pt x="174" y="0"/>
                </a:ln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8EE1B2-5E59-5644-8041-BE4AA750C702}"/>
              </a:ext>
            </a:extLst>
          </p:cNvPr>
          <p:cNvSpPr txBox="1"/>
          <p:nvPr/>
        </p:nvSpPr>
        <p:spPr>
          <a:xfrm>
            <a:off x="2664683" y="3167390"/>
            <a:ext cx="6862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4B68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SHIP LEASING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B68"/>
                </a:solidFill>
                <a:effectLst/>
                <a:uLnTx/>
                <a:uFillTx/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: PROGRESS AT GIFT IFSC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146968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adroTexto 597">
            <a:extLst>
              <a:ext uri="{FF2B5EF4-FFF2-40B4-BE49-F238E27FC236}">
                <a16:creationId xmlns:a16="http://schemas.microsoft.com/office/drawing/2014/main" id="{71A8607C-41F6-4107-A325-3C9C3E491586}"/>
              </a:ext>
            </a:extLst>
          </p:cNvPr>
          <p:cNvSpPr txBox="1"/>
          <p:nvPr/>
        </p:nvSpPr>
        <p:spPr>
          <a:xfrm>
            <a:off x="373466" y="115699"/>
            <a:ext cx="6498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Timeline on Ship Leasing from IFSC</a:t>
            </a:r>
          </a:p>
        </p:txBody>
      </p:sp>
      <p:sp>
        <p:nvSpPr>
          <p:cNvPr id="39" name="Freeform 230">
            <a:extLst>
              <a:ext uri="{FF2B5EF4-FFF2-40B4-BE49-F238E27FC236}">
                <a16:creationId xmlns:a16="http://schemas.microsoft.com/office/drawing/2014/main" id="{CFC87D24-7D42-48CD-8F26-7F077AC5D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552" y="1137105"/>
            <a:ext cx="909734" cy="912272"/>
          </a:xfrm>
          <a:custGeom>
            <a:avLst/>
            <a:gdLst>
              <a:gd name="T0" fmla="*/ 1400 w 1401"/>
              <a:gd name="T1" fmla="*/ 704 h 1401"/>
              <a:gd name="T2" fmla="*/ 1400 w 1401"/>
              <a:gd name="T3" fmla="*/ 704 h 1401"/>
              <a:gd name="T4" fmla="*/ 704 w 1401"/>
              <a:gd name="T5" fmla="*/ 1400 h 1401"/>
              <a:gd name="T6" fmla="*/ 0 w 1401"/>
              <a:gd name="T7" fmla="*/ 704 h 1401"/>
              <a:gd name="T8" fmla="*/ 704 w 1401"/>
              <a:gd name="T9" fmla="*/ 0 h 1401"/>
              <a:gd name="T10" fmla="*/ 1400 w 1401"/>
              <a:gd name="T11" fmla="*/ 70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1" h="1401">
                <a:moveTo>
                  <a:pt x="1400" y="704"/>
                </a:moveTo>
                <a:lnTo>
                  <a:pt x="1400" y="704"/>
                </a:lnTo>
                <a:cubicBezTo>
                  <a:pt x="1400" y="1087"/>
                  <a:pt x="1087" y="1400"/>
                  <a:pt x="704" y="1400"/>
                </a:cubicBezTo>
                <a:cubicBezTo>
                  <a:pt x="314" y="1400"/>
                  <a:pt x="0" y="1087"/>
                  <a:pt x="0" y="704"/>
                </a:cubicBezTo>
                <a:cubicBezTo>
                  <a:pt x="0" y="314"/>
                  <a:pt x="314" y="0"/>
                  <a:pt x="704" y="0"/>
                </a:cubicBezTo>
                <a:cubicBezTo>
                  <a:pt x="1087" y="0"/>
                  <a:pt x="1400" y="314"/>
                  <a:pt x="1400" y="704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41" name="Freeform 231">
            <a:extLst>
              <a:ext uri="{FF2B5EF4-FFF2-40B4-BE49-F238E27FC236}">
                <a16:creationId xmlns:a16="http://schemas.microsoft.com/office/drawing/2014/main" id="{E84AB1EF-E8F5-4F1B-B2F2-9043F92EC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575" y="1108950"/>
            <a:ext cx="909734" cy="909734"/>
          </a:xfrm>
          <a:custGeom>
            <a:avLst/>
            <a:gdLst>
              <a:gd name="T0" fmla="*/ 1400 w 1401"/>
              <a:gd name="T1" fmla="*/ 704 h 1401"/>
              <a:gd name="T2" fmla="*/ 1400 w 1401"/>
              <a:gd name="T3" fmla="*/ 704 h 1401"/>
              <a:gd name="T4" fmla="*/ 704 w 1401"/>
              <a:gd name="T5" fmla="*/ 1400 h 1401"/>
              <a:gd name="T6" fmla="*/ 0 w 1401"/>
              <a:gd name="T7" fmla="*/ 704 h 1401"/>
              <a:gd name="T8" fmla="*/ 704 w 1401"/>
              <a:gd name="T9" fmla="*/ 0 h 1401"/>
              <a:gd name="T10" fmla="*/ 1400 w 1401"/>
              <a:gd name="T11" fmla="*/ 70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1" h="1401">
                <a:moveTo>
                  <a:pt x="1400" y="704"/>
                </a:moveTo>
                <a:lnTo>
                  <a:pt x="1400" y="704"/>
                </a:lnTo>
                <a:cubicBezTo>
                  <a:pt x="1400" y="1087"/>
                  <a:pt x="1087" y="1400"/>
                  <a:pt x="704" y="1400"/>
                </a:cubicBezTo>
                <a:cubicBezTo>
                  <a:pt x="314" y="1400"/>
                  <a:pt x="0" y="1087"/>
                  <a:pt x="0" y="704"/>
                </a:cubicBezTo>
                <a:cubicBezTo>
                  <a:pt x="0" y="314"/>
                  <a:pt x="314" y="0"/>
                  <a:pt x="704" y="0"/>
                </a:cubicBezTo>
                <a:cubicBezTo>
                  <a:pt x="1087" y="0"/>
                  <a:pt x="1400" y="314"/>
                  <a:pt x="1400" y="70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43" name="Freeform 233">
            <a:extLst>
              <a:ext uri="{FF2B5EF4-FFF2-40B4-BE49-F238E27FC236}">
                <a16:creationId xmlns:a16="http://schemas.microsoft.com/office/drawing/2014/main" id="{D1051F69-5416-4EDE-81D9-DF5C26E72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6250" y="1138374"/>
            <a:ext cx="915455" cy="909734"/>
          </a:xfrm>
          <a:custGeom>
            <a:avLst/>
            <a:gdLst>
              <a:gd name="T0" fmla="*/ 1408 w 1409"/>
              <a:gd name="T1" fmla="*/ 704 h 1401"/>
              <a:gd name="T2" fmla="*/ 1408 w 1409"/>
              <a:gd name="T3" fmla="*/ 704 h 1401"/>
              <a:gd name="T4" fmla="*/ 704 w 1409"/>
              <a:gd name="T5" fmla="*/ 1400 h 1401"/>
              <a:gd name="T6" fmla="*/ 0 w 1409"/>
              <a:gd name="T7" fmla="*/ 704 h 1401"/>
              <a:gd name="T8" fmla="*/ 704 w 1409"/>
              <a:gd name="T9" fmla="*/ 0 h 1401"/>
              <a:gd name="T10" fmla="*/ 1408 w 1409"/>
              <a:gd name="T11" fmla="*/ 70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9" h="1401">
                <a:moveTo>
                  <a:pt x="1408" y="704"/>
                </a:moveTo>
                <a:lnTo>
                  <a:pt x="1408" y="704"/>
                </a:lnTo>
                <a:cubicBezTo>
                  <a:pt x="1408" y="1087"/>
                  <a:pt x="1094" y="1400"/>
                  <a:pt x="704" y="1400"/>
                </a:cubicBezTo>
                <a:cubicBezTo>
                  <a:pt x="314" y="1400"/>
                  <a:pt x="0" y="1087"/>
                  <a:pt x="0" y="704"/>
                </a:cubicBezTo>
                <a:cubicBezTo>
                  <a:pt x="0" y="314"/>
                  <a:pt x="314" y="0"/>
                  <a:pt x="704" y="0"/>
                </a:cubicBezTo>
                <a:cubicBezTo>
                  <a:pt x="1094" y="0"/>
                  <a:pt x="1408" y="314"/>
                  <a:pt x="1408" y="70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45" name="Freeform 243">
            <a:extLst>
              <a:ext uri="{FF2B5EF4-FFF2-40B4-BE49-F238E27FC236}">
                <a16:creationId xmlns:a16="http://schemas.microsoft.com/office/drawing/2014/main" id="{2D73783F-F0BD-4B61-9B72-55917219A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802" y="1406572"/>
            <a:ext cx="417631" cy="367022"/>
          </a:xfrm>
          <a:custGeom>
            <a:avLst/>
            <a:gdLst>
              <a:gd name="T0" fmla="*/ 696 w 697"/>
              <a:gd name="T1" fmla="*/ 145 h 605"/>
              <a:gd name="T2" fmla="*/ 696 w 697"/>
              <a:gd name="T3" fmla="*/ 145 h 605"/>
              <a:gd name="T4" fmla="*/ 689 w 697"/>
              <a:gd name="T5" fmla="*/ 130 h 605"/>
              <a:gd name="T6" fmla="*/ 689 w 697"/>
              <a:gd name="T7" fmla="*/ 130 h 605"/>
              <a:gd name="T8" fmla="*/ 582 w 697"/>
              <a:gd name="T9" fmla="*/ 8 h 605"/>
              <a:gd name="T10" fmla="*/ 566 w 697"/>
              <a:gd name="T11" fmla="*/ 0 h 605"/>
              <a:gd name="T12" fmla="*/ 138 w 697"/>
              <a:gd name="T13" fmla="*/ 0 h 605"/>
              <a:gd name="T14" fmla="*/ 115 w 697"/>
              <a:gd name="T15" fmla="*/ 8 h 605"/>
              <a:gd name="T16" fmla="*/ 8 w 697"/>
              <a:gd name="T17" fmla="*/ 130 h 605"/>
              <a:gd name="T18" fmla="*/ 8 w 697"/>
              <a:gd name="T19" fmla="*/ 130 h 605"/>
              <a:gd name="T20" fmla="*/ 0 w 697"/>
              <a:gd name="T21" fmla="*/ 145 h 605"/>
              <a:gd name="T22" fmla="*/ 69 w 697"/>
              <a:gd name="T23" fmla="*/ 245 h 605"/>
              <a:gd name="T24" fmla="*/ 69 w 697"/>
              <a:gd name="T25" fmla="*/ 574 h 605"/>
              <a:gd name="T26" fmla="*/ 107 w 697"/>
              <a:gd name="T27" fmla="*/ 604 h 605"/>
              <a:gd name="T28" fmla="*/ 245 w 697"/>
              <a:gd name="T29" fmla="*/ 604 h 605"/>
              <a:gd name="T30" fmla="*/ 452 w 697"/>
              <a:gd name="T31" fmla="*/ 604 h 605"/>
              <a:gd name="T32" fmla="*/ 589 w 697"/>
              <a:gd name="T33" fmla="*/ 604 h 605"/>
              <a:gd name="T34" fmla="*/ 627 w 697"/>
              <a:gd name="T35" fmla="*/ 574 h 605"/>
              <a:gd name="T36" fmla="*/ 627 w 697"/>
              <a:gd name="T37" fmla="*/ 245 h 605"/>
              <a:gd name="T38" fmla="*/ 696 w 697"/>
              <a:gd name="T39" fmla="*/ 145 h 605"/>
              <a:gd name="T40" fmla="*/ 260 w 697"/>
              <a:gd name="T41" fmla="*/ 559 h 605"/>
              <a:gd name="T42" fmla="*/ 260 w 697"/>
              <a:gd name="T43" fmla="*/ 559 h 605"/>
              <a:gd name="T44" fmla="*/ 260 w 697"/>
              <a:gd name="T45" fmla="*/ 413 h 605"/>
              <a:gd name="T46" fmla="*/ 436 w 697"/>
              <a:gd name="T47" fmla="*/ 413 h 605"/>
              <a:gd name="T48" fmla="*/ 436 w 697"/>
              <a:gd name="T49" fmla="*/ 559 h 605"/>
              <a:gd name="T50" fmla="*/ 260 w 697"/>
              <a:gd name="T51" fmla="*/ 559 h 605"/>
              <a:gd name="T52" fmla="*/ 482 w 697"/>
              <a:gd name="T53" fmla="*/ 559 h 605"/>
              <a:gd name="T54" fmla="*/ 482 w 697"/>
              <a:gd name="T55" fmla="*/ 559 h 605"/>
              <a:gd name="T56" fmla="*/ 482 w 697"/>
              <a:gd name="T57" fmla="*/ 398 h 605"/>
              <a:gd name="T58" fmla="*/ 452 w 697"/>
              <a:gd name="T59" fmla="*/ 367 h 605"/>
              <a:gd name="T60" fmla="*/ 245 w 697"/>
              <a:gd name="T61" fmla="*/ 367 h 605"/>
              <a:gd name="T62" fmla="*/ 214 w 697"/>
              <a:gd name="T63" fmla="*/ 398 h 605"/>
              <a:gd name="T64" fmla="*/ 214 w 697"/>
              <a:gd name="T65" fmla="*/ 559 h 605"/>
              <a:gd name="T66" fmla="*/ 123 w 697"/>
              <a:gd name="T67" fmla="*/ 559 h 605"/>
              <a:gd name="T68" fmla="*/ 123 w 697"/>
              <a:gd name="T69" fmla="*/ 253 h 605"/>
              <a:gd name="T70" fmla="*/ 191 w 697"/>
              <a:gd name="T71" fmla="*/ 214 h 605"/>
              <a:gd name="T72" fmla="*/ 268 w 697"/>
              <a:gd name="T73" fmla="*/ 253 h 605"/>
              <a:gd name="T74" fmla="*/ 352 w 697"/>
              <a:gd name="T75" fmla="*/ 214 h 605"/>
              <a:gd name="T76" fmla="*/ 429 w 697"/>
              <a:gd name="T77" fmla="*/ 253 h 605"/>
              <a:gd name="T78" fmla="*/ 513 w 697"/>
              <a:gd name="T79" fmla="*/ 214 h 605"/>
              <a:gd name="T80" fmla="*/ 574 w 697"/>
              <a:gd name="T81" fmla="*/ 253 h 605"/>
              <a:gd name="T82" fmla="*/ 574 w 697"/>
              <a:gd name="T83" fmla="*/ 559 h 605"/>
              <a:gd name="T84" fmla="*/ 482 w 697"/>
              <a:gd name="T85" fmla="*/ 559 h 605"/>
              <a:gd name="T86" fmla="*/ 589 w 697"/>
              <a:gd name="T87" fmla="*/ 206 h 605"/>
              <a:gd name="T88" fmla="*/ 589 w 697"/>
              <a:gd name="T89" fmla="*/ 206 h 605"/>
              <a:gd name="T90" fmla="*/ 536 w 697"/>
              <a:gd name="T91" fmla="*/ 145 h 605"/>
              <a:gd name="T92" fmla="*/ 513 w 697"/>
              <a:gd name="T93" fmla="*/ 122 h 605"/>
              <a:gd name="T94" fmla="*/ 482 w 697"/>
              <a:gd name="T95" fmla="*/ 145 h 605"/>
              <a:gd name="T96" fmla="*/ 429 w 697"/>
              <a:gd name="T97" fmla="*/ 206 h 605"/>
              <a:gd name="T98" fmla="*/ 375 w 697"/>
              <a:gd name="T99" fmla="*/ 145 h 605"/>
              <a:gd name="T100" fmla="*/ 352 w 697"/>
              <a:gd name="T101" fmla="*/ 122 h 605"/>
              <a:gd name="T102" fmla="*/ 321 w 697"/>
              <a:gd name="T103" fmla="*/ 145 h 605"/>
              <a:gd name="T104" fmla="*/ 268 w 697"/>
              <a:gd name="T105" fmla="*/ 206 h 605"/>
              <a:gd name="T106" fmla="*/ 214 w 697"/>
              <a:gd name="T107" fmla="*/ 145 h 605"/>
              <a:gd name="T108" fmla="*/ 191 w 697"/>
              <a:gd name="T109" fmla="*/ 122 h 605"/>
              <a:gd name="T110" fmla="*/ 161 w 697"/>
              <a:gd name="T111" fmla="*/ 145 h 605"/>
              <a:gd name="T112" fmla="*/ 107 w 697"/>
              <a:gd name="T113" fmla="*/ 206 h 605"/>
              <a:gd name="T114" fmla="*/ 54 w 697"/>
              <a:gd name="T115" fmla="*/ 153 h 605"/>
              <a:gd name="T116" fmla="*/ 146 w 697"/>
              <a:gd name="T117" fmla="*/ 46 h 605"/>
              <a:gd name="T118" fmla="*/ 551 w 697"/>
              <a:gd name="T119" fmla="*/ 46 h 605"/>
              <a:gd name="T120" fmla="*/ 643 w 697"/>
              <a:gd name="T121" fmla="*/ 153 h 605"/>
              <a:gd name="T122" fmla="*/ 589 w 697"/>
              <a:gd name="T123" fmla="*/ 206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97" h="605">
                <a:moveTo>
                  <a:pt x="696" y="145"/>
                </a:moveTo>
                <a:lnTo>
                  <a:pt x="696" y="145"/>
                </a:lnTo>
                <a:cubicBezTo>
                  <a:pt x="696" y="145"/>
                  <a:pt x="689" y="138"/>
                  <a:pt x="689" y="130"/>
                </a:cubicBezTo>
                <a:lnTo>
                  <a:pt x="689" y="130"/>
                </a:lnTo>
                <a:cubicBezTo>
                  <a:pt x="582" y="8"/>
                  <a:pt x="582" y="8"/>
                  <a:pt x="582" y="8"/>
                </a:cubicBezTo>
                <a:cubicBezTo>
                  <a:pt x="574" y="0"/>
                  <a:pt x="566" y="0"/>
                  <a:pt x="566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30" y="0"/>
                  <a:pt x="123" y="0"/>
                  <a:pt x="115" y="8"/>
                </a:cubicBezTo>
                <a:cubicBezTo>
                  <a:pt x="8" y="130"/>
                  <a:pt x="8" y="130"/>
                  <a:pt x="8" y="130"/>
                </a:cubicBezTo>
                <a:lnTo>
                  <a:pt x="8" y="130"/>
                </a:lnTo>
                <a:cubicBezTo>
                  <a:pt x="8" y="138"/>
                  <a:pt x="0" y="138"/>
                  <a:pt x="0" y="145"/>
                </a:cubicBezTo>
                <a:cubicBezTo>
                  <a:pt x="0" y="191"/>
                  <a:pt x="31" y="230"/>
                  <a:pt x="69" y="245"/>
                </a:cubicBezTo>
                <a:cubicBezTo>
                  <a:pt x="69" y="574"/>
                  <a:pt x="69" y="574"/>
                  <a:pt x="69" y="574"/>
                </a:cubicBezTo>
                <a:cubicBezTo>
                  <a:pt x="69" y="589"/>
                  <a:pt x="84" y="604"/>
                  <a:pt x="107" y="604"/>
                </a:cubicBezTo>
                <a:cubicBezTo>
                  <a:pt x="245" y="604"/>
                  <a:pt x="245" y="604"/>
                  <a:pt x="245" y="604"/>
                </a:cubicBezTo>
                <a:cubicBezTo>
                  <a:pt x="452" y="604"/>
                  <a:pt x="452" y="604"/>
                  <a:pt x="452" y="604"/>
                </a:cubicBezTo>
                <a:cubicBezTo>
                  <a:pt x="589" y="604"/>
                  <a:pt x="589" y="604"/>
                  <a:pt x="589" y="604"/>
                </a:cubicBezTo>
                <a:cubicBezTo>
                  <a:pt x="612" y="604"/>
                  <a:pt x="627" y="589"/>
                  <a:pt x="627" y="574"/>
                </a:cubicBezTo>
                <a:cubicBezTo>
                  <a:pt x="627" y="245"/>
                  <a:pt x="627" y="245"/>
                  <a:pt x="627" y="245"/>
                </a:cubicBezTo>
                <a:cubicBezTo>
                  <a:pt x="666" y="230"/>
                  <a:pt x="696" y="191"/>
                  <a:pt x="696" y="145"/>
                </a:cubicBezTo>
                <a:close/>
                <a:moveTo>
                  <a:pt x="260" y="559"/>
                </a:moveTo>
                <a:lnTo>
                  <a:pt x="260" y="559"/>
                </a:lnTo>
                <a:cubicBezTo>
                  <a:pt x="260" y="413"/>
                  <a:pt x="260" y="413"/>
                  <a:pt x="260" y="413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36" y="559"/>
                  <a:pt x="436" y="559"/>
                  <a:pt x="436" y="559"/>
                </a:cubicBezTo>
                <a:lnTo>
                  <a:pt x="260" y="559"/>
                </a:lnTo>
                <a:close/>
                <a:moveTo>
                  <a:pt x="482" y="559"/>
                </a:moveTo>
                <a:lnTo>
                  <a:pt x="482" y="559"/>
                </a:lnTo>
                <a:cubicBezTo>
                  <a:pt x="482" y="398"/>
                  <a:pt x="482" y="398"/>
                  <a:pt x="482" y="398"/>
                </a:cubicBezTo>
                <a:cubicBezTo>
                  <a:pt x="482" y="383"/>
                  <a:pt x="467" y="367"/>
                  <a:pt x="452" y="367"/>
                </a:cubicBezTo>
                <a:cubicBezTo>
                  <a:pt x="245" y="367"/>
                  <a:pt x="245" y="367"/>
                  <a:pt x="245" y="367"/>
                </a:cubicBezTo>
                <a:cubicBezTo>
                  <a:pt x="230" y="367"/>
                  <a:pt x="214" y="383"/>
                  <a:pt x="214" y="39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123" y="559"/>
                  <a:pt x="123" y="559"/>
                  <a:pt x="123" y="559"/>
                </a:cubicBezTo>
                <a:cubicBezTo>
                  <a:pt x="123" y="253"/>
                  <a:pt x="123" y="253"/>
                  <a:pt x="123" y="253"/>
                </a:cubicBezTo>
                <a:cubicBezTo>
                  <a:pt x="146" y="245"/>
                  <a:pt x="168" y="230"/>
                  <a:pt x="191" y="214"/>
                </a:cubicBezTo>
                <a:cubicBezTo>
                  <a:pt x="207" y="237"/>
                  <a:pt x="237" y="253"/>
                  <a:pt x="268" y="253"/>
                </a:cubicBezTo>
                <a:cubicBezTo>
                  <a:pt x="299" y="253"/>
                  <a:pt x="329" y="237"/>
                  <a:pt x="352" y="214"/>
                </a:cubicBezTo>
                <a:cubicBezTo>
                  <a:pt x="367" y="237"/>
                  <a:pt x="398" y="253"/>
                  <a:pt x="429" y="253"/>
                </a:cubicBezTo>
                <a:cubicBezTo>
                  <a:pt x="459" y="253"/>
                  <a:pt x="490" y="237"/>
                  <a:pt x="513" y="214"/>
                </a:cubicBezTo>
                <a:cubicBezTo>
                  <a:pt x="528" y="230"/>
                  <a:pt x="551" y="245"/>
                  <a:pt x="574" y="253"/>
                </a:cubicBezTo>
                <a:cubicBezTo>
                  <a:pt x="574" y="559"/>
                  <a:pt x="574" y="559"/>
                  <a:pt x="574" y="559"/>
                </a:cubicBezTo>
                <a:lnTo>
                  <a:pt x="482" y="559"/>
                </a:lnTo>
                <a:close/>
                <a:moveTo>
                  <a:pt x="589" y="206"/>
                </a:moveTo>
                <a:lnTo>
                  <a:pt x="589" y="206"/>
                </a:lnTo>
                <a:cubicBezTo>
                  <a:pt x="559" y="206"/>
                  <a:pt x="536" y="176"/>
                  <a:pt x="536" y="145"/>
                </a:cubicBezTo>
                <a:cubicBezTo>
                  <a:pt x="536" y="130"/>
                  <a:pt x="520" y="122"/>
                  <a:pt x="513" y="122"/>
                </a:cubicBezTo>
                <a:cubicBezTo>
                  <a:pt x="497" y="122"/>
                  <a:pt x="482" y="130"/>
                  <a:pt x="482" y="145"/>
                </a:cubicBezTo>
                <a:cubicBezTo>
                  <a:pt x="482" y="176"/>
                  <a:pt x="459" y="206"/>
                  <a:pt x="429" y="206"/>
                </a:cubicBezTo>
                <a:cubicBezTo>
                  <a:pt x="398" y="206"/>
                  <a:pt x="375" y="176"/>
                  <a:pt x="375" y="145"/>
                </a:cubicBezTo>
                <a:cubicBezTo>
                  <a:pt x="375" y="130"/>
                  <a:pt x="360" y="122"/>
                  <a:pt x="352" y="122"/>
                </a:cubicBezTo>
                <a:cubicBezTo>
                  <a:pt x="337" y="122"/>
                  <a:pt x="321" y="130"/>
                  <a:pt x="321" y="145"/>
                </a:cubicBezTo>
                <a:cubicBezTo>
                  <a:pt x="321" y="176"/>
                  <a:pt x="299" y="206"/>
                  <a:pt x="268" y="206"/>
                </a:cubicBezTo>
                <a:cubicBezTo>
                  <a:pt x="237" y="206"/>
                  <a:pt x="214" y="176"/>
                  <a:pt x="214" y="145"/>
                </a:cubicBezTo>
                <a:cubicBezTo>
                  <a:pt x="214" y="130"/>
                  <a:pt x="199" y="122"/>
                  <a:pt x="191" y="122"/>
                </a:cubicBezTo>
                <a:cubicBezTo>
                  <a:pt x="176" y="122"/>
                  <a:pt x="161" y="130"/>
                  <a:pt x="161" y="145"/>
                </a:cubicBezTo>
                <a:cubicBezTo>
                  <a:pt x="161" y="176"/>
                  <a:pt x="138" y="206"/>
                  <a:pt x="107" y="206"/>
                </a:cubicBezTo>
                <a:cubicBezTo>
                  <a:pt x="76" y="206"/>
                  <a:pt x="54" y="183"/>
                  <a:pt x="54" y="153"/>
                </a:cubicBezTo>
                <a:cubicBezTo>
                  <a:pt x="146" y="46"/>
                  <a:pt x="146" y="46"/>
                  <a:pt x="146" y="46"/>
                </a:cubicBezTo>
                <a:cubicBezTo>
                  <a:pt x="551" y="46"/>
                  <a:pt x="551" y="46"/>
                  <a:pt x="551" y="46"/>
                </a:cubicBezTo>
                <a:cubicBezTo>
                  <a:pt x="643" y="153"/>
                  <a:pt x="643" y="153"/>
                  <a:pt x="643" y="153"/>
                </a:cubicBezTo>
                <a:cubicBezTo>
                  <a:pt x="643" y="183"/>
                  <a:pt x="620" y="206"/>
                  <a:pt x="589" y="20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62" name="Rectangle 56">
            <a:extLst>
              <a:ext uri="{FF2B5EF4-FFF2-40B4-BE49-F238E27FC236}">
                <a16:creationId xmlns:a16="http://schemas.microsoft.com/office/drawing/2014/main" id="{5AFDC3E6-B889-47FB-A431-03758ABAF272}"/>
              </a:ext>
            </a:extLst>
          </p:cNvPr>
          <p:cNvSpPr/>
          <p:nvPr/>
        </p:nvSpPr>
        <p:spPr>
          <a:xfrm>
            <a:off x="1041913" y="2142807"/>
            <a:ext cx="2199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Oct 2021: Report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“SAFAL”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was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released</a:t>
            </a:r>
          </a:p>
        </p:txBody>
      </p:sp>
      <p:sp>
        <p:nvSpPr>
          <p:cNvPr id="64" name="Rectangle 56">
            <a:extLst>
              <a:ext uri="{FF2B5EF4-FFF2-40B4-BE49-F238E27FC236}">
                <a16:creationId xmlns:a16="http://schemas.microsoft.com/office/drawing/2014/main" id="{5DD502EC-245D-4E45-BBB9-C759B36B130F}"/>
              </a:ext>
            </a:extLst>
          </p:cNvPr>
          <p:cNvSpPr/>
          <p:nvPr/>
        </p:nvSpPr>
        <p:spPr>
          <a:xfrm>
            <a:off x="3132085" y="2127581"/>
            <a:ext cx="15851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Jan 2022: Finance Ministry notifies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“Ship lease” as a financial product</a:t>
            </a:r>
          </a:p>
        </p:txBody>
      </p:sp>
      <p:sp>
        <p:nvSpPr>
          <p:cNvPr id="65" name="Rectangle 56">
            <a:extLst>
              <a:ext uri="{FF2B5EF4-FFF2-40B4-BE49-F238E27FC236}">
                <a16:creationId xmlns:a16="http://schemas.microsoft.com/office/drawing/2014/main" id="{6D6E1117-AD6F-4688-BE7D-9938ACE80E00}"/>
              </a:ext>
            </a:extLst>
          </p:cNvPr>
          <p:cNvSpPr/>
          <p:nvPr/>
        </p:nvSpPr>
        <p:spPr>
          <a:xfrm>
            <a:off x="4941553" y="2166103"/>
            <a:ext cx="15416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Aug 2022: IFSCA issues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“Framework for Ship Lease”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810D45CC-C637-40BF-977D-D1AD82A62045}"/>
              </a:ext>
            </a:extLst>
          </p:cNvPr>
          <p:cNvSpPr/>
          <p:nvPr/>
        </p:nvSpPr>
        <p:spPr>
          <a:xfrm>
            <a:off x="2712626" y="1488941"/>
            <a:ext cx="650686" cy="287545"/>
          </a:xfrm>
          <a:prstGeom prst="rightArrow">
            <a:avLst/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70" name="Freeform 234">
            <a:extLst>
              <a:ext uri="{FF2B5EF4-FFF2-40B4-BE49-F238E27FC236}">
                <a16:creationId xmlns:a16="http://schemas.microsoft.com/office/drawing/2014/main" id="{974BF307-A1D7-426F-B5C6-DD422E1CA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7464" y="1108950"/>
            <a:ext cx="909734" cy="909734"/>
          </a:xfrm>
          <a:custGeom>
            <a:avLst/>
            <a:gdLst>
              <a:gd name="T0" fmla="*/ 1400 w 1401"/>
              <a:gd name="T1" fmla="*/ 704 h 1401"/>
              <a:gd name="T2" fmla="*/ 1400 w 1401"/>
              <a:gd name="T3" fmla="*/ 704 h 1401"/>
              <a:gd name="T4" fmla="*/ 696 w 1401"/>
              <a:gd name="T5" fmla="*/ 1400 h 1401"/>
              <a:gd name="T6" fmla="*/ 0 w 1401"/>
              <a:gd name="T7" fmla="*/ 704 h 1401"/>
              <a:gd name="T8" fmla="*/ 696 w 1401"/>
              <a:gd name="T9" fmla="*/ 0 h 1401"/>
              <a:gd name="T10" fmla="*/ 1400 w 1401"/>
              <a:gd name="T11" fmla="*/ 70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1" h="1401">
                <a:moveTo>
                  <a:pt x="1400" y="704"/>
                </a:moveTo>
                <a:lnTo>
                  <a:pt x="1400" y="704"/>
                </a:lnTo>
                <a:cubicBezTo>
                  <a:pt x="1400" y="1087"/>
                  <a:pt x="1086" y="1400"/>
                  <a:pt x="696" y="1400"/>
                </a:cubicBezTo>
                <a:cubicBezTo>
                  <a:pt x="314" y="1400"/>
                  <a:pt x="0" y="1087"/>
                  <a:pt x="0" y="704"/>
                </a:cubicBezTo>
                <a:cubicBezTo>
                  <a:pt x="0" y="314"/>
                  <a:pt x="314" y="0"/>
                  <a:pt x="696" y="0"/>
                </a:cubicBezTo>
                <a:cubicBezTo>
                  <a:pt x="1086" y="0"/>
                  <a:pt x="1400" y="314"/>
                  <a:pt x="1400" y="704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72" name="Rectangle 56">
            <a:extLst>
              <a:ext uri="{FF2B5EF4-FFF2-40B4-BE49-F238E27FC236}">
                <a16:creationId xmlns:a16="http://schemas.microsoft.com/office/drawing/2014/main" id="{DBD0BDCD-2FCB-4C08-857D-9E337F2101DA}"/>
              </a:ext>
            </a:extLst>
          </p:cNvPr>
          <p:cNvSpPr/>
          <p:nvPr/>
        </p:nvSpPr>
        <p:spPr>
          <a:xfrm>
            <a:off x="9103088" y="1835922"/>
            <a:ext cx="209592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dirty="0">
                <a:solidFill>
                  <a:srgbClr val="FF0000"/>
                </a:solidFill>
                <a:latin typeface="Hind" panose="02000000000000000000" pitchFamily="2" charset="0"/>
                <a:cs typeface="Hind" panose="02000000000000000000" pitchFamily="2" charset="0"/>
              </a:rPr>
              <a:t>       </a:t>
            </a:r>
            <a:r>
              <a:rPr lang="en-US" sz="1700" dirty="0">
                <a:solidFill>
                  <a:srgbClr val="002060"/>
                </a:solidFill>
                <a:latin typeface="Hind" panose="02000000000000000000" pitchFamily="2" charset="0"/>
                <a:cs typeface="Hind" panose="02000000000000000000" pitchFamily="2" charset="0"/>
              </a:rPr>
              <a:t>Sept 2023: 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00" b="1" dirty="0">
                <a:solidFill>
                  <a:srgbClr val="002060"/>
                </a:solidFill>
                <a:latin typeface="Hind" panose="02000000000000000000" pitchFamily="2" charset="0"/>
                <a:cs typeface="Hind" panose="02000000000000000000" pitchFamily="2" charset="0"/>
              </a:rPr>
              <a:t>8 entities registered </a:t>
            </a:r>
            <a:r>
              <a:rPr lang="en-US" sz="1700" dirty="0">
                <a:solidFill>
                  <a:srgbClr val="002060"/>
                </a:solidFill>
                <a:latin typeface="Hind" panose="02000000000000000000" pitchFamily="2" charset="0"/>
                <a:cs typeface="Hind" panose="02000000000000000000" pitchFamily="2" charset="0"/>
              </a:rPr>
              <a:t>under Ship Leasing Framework </a:t>
            </a:r>
            <a:endParaRPr kumimoji="0" lang="en-US" sz="17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77" name="Freeform 114">
            <a:extLst>
              <a:ext uri="{FF2B5EF4-FFF2-40B4-BE49-F238E27FC236}">
                <a16:creationId xmlns:a16="http://schemas.microsoft.com/office/drawing/2014/main" id="{CBCC7BF0-BF47-4BBA-B87B-AB0138BF24BC}"/>
              </a:ext>
            </a:extLst>
          </p:cNvPr>
          <p:cNvSpPr/>
          <p:nvPr/>
        </p:nvSpPr>
        <p:spPr>
          <a:xfrm>
            <a:off x="3719700" y="1329158"/>
            <a:ext cx="475863" cy="485948"/>
          </a:xfrm>
          <a:custGeom>
            <a:avLst/>
            <a:gdLst>
              <a:gd name="connsiteX0" fmla="*/ 97595 w 195189"/>
              <a:gd name="connsiteY0" fmla="*/ 195189 h 195189"/>
              <a:gd name="connsiteX1" fmla="*/ 0 w 195189"/>
              <a:gd name="connsiteY1" fmla="*/ 97595 h 195189"/>
              <a:gd name="connsiteX2" fmla="*/ 97595 w 195189"/>
              <a:gd name="connsiteY2" fmla="*/ 0 h 195189"/>
              <a:gd name="connsiteX3" fmla="*/ 195189 w 195189"/>
              <a:gd name="connsiteY3" fmla="*/ 97595 h 195189"/>
              <a:gd name="connsiteX4" fmla="*/ 97595 w 195189"/>
              <a:gd name="connsiteY4" fmla="*/ 195189 h 195189"/>
              <a:gd name="connsiteX5" fmla="*/ 101363 w 195189"/>
              <a:gd name="connsiteY5" fmla="*/ 170508 h 195189"/>
              <a:gd name="connsiteX6" fmla="*/ 101363 w 195189"/>
              <a:gd name="connsiteY6" fmla="*/ 187578 h 195189"/>
              <a:gd name="connsiteX7" fmla="*/ 187653 w 195189"/>
              <a:gd name="connsiteY7" fmla="*/ 101363 h 195189"/>
              <a:gd name="connsiteX8" fmla="*/ 170470 w 195189"/>
              <a:gd name="connsiteY8" fmla="*/ 101363 h 195189"/>
              <a:gd name="connsiteX9" fmla="*/ 101363 w 195189"/>
              <a:gd name="connsiteY9" fmla="*/ 170508 h 195189"/>
              <a:gd name="connsiteX10" fmla="*/ 7649 w 195189"/>
              <a:gd name="connsiteY10" fmla="*/ 101363 h 195189"/>
              <a:gd name="connsiteX11" fmla="*/ 93827 w 195189"/>
              <a:gd name="connsiteY11" fmla="*/ 187578 h 195189"/>
              <a:gd name="connsiteX12" fmla="*/ 93827 w 195189"/>
              <a:gd name="connsiteY12" fmla="*/ 170508 h 195189"/>
              <a:gd name="connsiteX13" fmla="*/ 24795 w 195189"/>
              <a:gd name="connsiteY13" fmla="*/ 101363 h 195189"/>
              <a:gd name="connsiteX14" fmla="*/ 32369 w 195189"/>
              <a:gd name="connsiteY14" fmla="*/ 101363 h 195189"/>
              <a:gd name="connsiteX15" fmla="*/ 93827 w 195189"/>
              <a:gd name="connsiteY15" fmla="*/ 162972 h 195189"/>
              <a:gd name="connsiteX16" fmla="*/ 93827 w 195189"/>
              <a:gd name="connsiteY16" fmla="*/ 145149 h 195189"/>
              <a:gd name="connsiteX17" fmla="*/ 49023 w 195189"/>
              <a:gd name="connsiteY17" fmla="*/ 101363 h 195189"/>
              <a:gd name="connsiteX18" fmla="*/ 101363 w 195189"/>
              <a:gd name="connsiteY18" fmla="*/ 144998 h 195189"/>
              <a:gd name="connsiteX19" fmla="*/ 101363 w 195189"/>
              <a:gd name="connsiteY19" fmla="*/ 162972 h 195189"/>
              <a:gd name="connsiteX20" fmla="*/ 162859 w 195189"/>
              <a:gd name="connsiteY20" fmla="*/ 101363 h 195189"/>
              <a:gd name="connsiteX21" fmla="*/ 144018 w 195189"/>
              <a:gd name="connsiteY21" fmla="*/ 101363 h 195189"/>
              <a:gd name="connsiteX22" fmla="*/ 101363 w 195189"/>
              <a:gd name="connsiteY22" fmla="*/ 144998 h 195189"/>
              <a:gd name="connsiteX23" fmla="*/ 56597 w 195189"/>
              <a:gd name="connsiteY23" fmla="*/ 101363 h 195189"/>
              <a:gd name="connsiteX24" fmla="*/ 93827 w 195189"/>
              <a:gd name="connsiteY24" fmla="*/ 137612 h 195189"/>
              <a:gd name="connsiteX25" fmla="*/ 93827 w 195189"/>
              <a:gd name="connsiteY25" fmla="*/ 101363 h 195189"/>
              <a:gd name="connsiteX26" fmla="*/ 101363 w 195189"/>
              <a:gd name="connsiteY26" fmla="*/ 101363 h 195189"/>
              <a:gd name="connsiteX27" fmla="*/ 101363 w 195189"/>
              <a:gd name="connsiteY27" fmla="*/ 137424 h 195189"/>
              <a:gd name="connsiteX28" fmla="*/ 136482 w 195189"/>
              <a:gd name="connsiteY28" fmla="*/ 101363 h 195189"/>
              <a:gd name="connsiteX29" fmla="*/ 140928 w 195189"/>
              <a:gd name="connsiteY29" fmla="*/ 93827 h 195189"/>
              <a:gd name="connsiteX30" fmla="*/ 187653 w 195189"/>
              <a:gd name="connsiteY30" fmla="*/ 93827 h 195189"/>
              <a:gd name="connsiteX31" fmla="*/ 101438 w 195189"/>
              <a:gd name="connsiteY31" fmla="*/ 7650 h 195189"/>
              <a:gd name="connsiteX32" fmla="*/ 101438 w 195189"/>
              <a:gd name="connsiteY32" fmla="*/ 24908 h 195189"/>
              <a:gd name="connsiteX33" fmla="*/ 146392 w 195189"/>
              <a:gd name="connsiteY33" fmla="*/ 43484 h 195189"/>
              <a:gd name="connsiteX34" fmla="*/ 149369 w 195189"/>
              <a:gd name="connsiteY34" fmla="*/ 40583 h 195189"/>
              <a:gd name="connsiteX35" fmla="*/ 154698 w 195189"/>
              <a:gd name="connsiteY35" fmla="*/ 40561 h 195189"/>
              <a:gd name="connsiteX36" fmla="*/ 154719 w 195189"/>
              <a:gd name="connsiteY36" fmla="*/ 40583 h 195189"/>
              <a:gd name="connsiteX37" fmla="*/ 154719 w 195189"/>
              <a:gd name="connsiteY37" fmla="*/ 45896 h 195189"/>
              <a:gd name="connsiteX38" fmla="*/ 104754 w 195189"/>
              <a:gd name="connsiteY38" fmla="*/ 93827 h 195189"/>
              <a:gd name="connsiteX39" fmla="*/ 140891 w 195189"/>
              <a:gd name="connsiteY39" fmla="*/ 93827 h 195189"/>
              <a:gd name="connsiteX40" fmla="*/ 56597 w 195189"/>
              <a:gd name="connsiteY40" fmla="*/ 93827 h 195189"/>
              <a:gd name="connsiteX41" fmla="*/ 93827 w 195189"/>
              <a:gd name="connsiteY41" fmla="*/ 93827 h 195189"/>
              <a:gd name="connsiteX42" fmla="*/ 93827 w 195189"/>
              <a:gd name="connsiteY42" fmla="*/ 57540 h 195189"/>
              <a:gd name="connsiteX43" fmla="*/ 56597 w 195189"/>
              <a:gd name="connsiteY43" fmla="*/ 93827 h 195189"/>
              <a:gd name="connsiteX44" fmla="*/ 32369 w 195189"/>
              <a:gd name="connsiteY44" fmla="*/ 93827 h 195189"/>
              <a:gd name="connsiteX45" fmla="*/ 49023 w 195189"/>
              <a:gd name="connsiteY45" fmla="*/ 93827 h 195189"/>
              <a:gd name="connsiteX46" fmla="*/ 93827 w 195189"/>
              <a:gd name="connsiteY46" fmla="*/ 50003 h 195189"/>
              <a:gd name="connsiteX47" fmla="*/ 93827 w 195189"/>
              <a:gd name="connsiteY47" fmla="*/ 32482 h 195189"/>
              <a:gd name="connsiteX48" fmla="*/ 32368 w 195189"/>
              <a:gd name="connsiteY48" fmla="*/ 93827 h 195189"/>
              <a:gd name="connsiteX49" fmla="*/ 7649 w 195189"/>
              <a:gd name="connsiteY49" fmla="*/ 93827 h 195189"/>
              <a:gd name="connsiteX50" fmla="*/ 24832 w 195189"/>
              <a:gd name="connsiteY50" fmla="*/ 93827 h 195189"/>
              <a:gd name="connsiteX51" fmla="*/ 28224 w 195189"/>
              <a:gd name="connsiteY51" fmla="*/ 75401 h 195189"/>
              <a:gd name="connsiteX52" fmla="*/ 21441 w 195189"/>
              <a:gd name="connsiteY52" fmla="*/ 78641 h 195189"/>
              <a:gd name="connsiteX53" fmla="*/ 12736 w 195189"/>
              <a:gd name="connsiteY53" fmla="*/ 69937 h 195189"/>
              <a:gd name="connsiteX54" fmla="*/ 21441 w 195189"/>
              <a:gd name="connsiteY54" fmla="*/ 61232 h 195189"/>
              <a:gd name="connsiteX55" fmla="*/ 30146 w 195189"/>
              <a:gd name="connsiteY55" fmla="*/ 69937 h 195189"/>
              <a:gd name="connsiteX56" fmla="*/ 30145 w 195189"/>
              <a:gd name="connsiteY56" fmla="*/ 69937 h 195189"/>
              <a:gd name="connsiteX57" fmla="*/ 93827 w 195189"/>
              <a:gd name="connsiteY57" fmla="*/ 24719 h 195189"/>
              <a:gd name="connsiteX58" fmla="*/ 93827 w 195189"/>
              <a:gd name="connsiteY58" fmla="*/ 7461 h 195189"/>
              <a:gd name="connsiteX59" fmla="*/ 7649 w 195189"/>
              <a:gd name="connsiteY59" fmla="*/ 93827 h 195189"/>
              <a:gd name="connsiteX60" fmla="*/ 101363 w 195189"/>
              <a:gd name="connsiteY60" fmla="*/ 57728 h 195189"/>
              <a:gd name="connsiteX61" fmla="*/ 101363 w 195189"/>
              <a:gd name="connsiteY61" fmla="*/ 86667 h 195189"/>
              <a:gd name="connsiteX62" fmla="*/ 122163 w 195189"/>
              <a:gd name="connsiteY62" fmla="*/ 66696 h 195189"/>
              <a:gd name="connsiteX63" fmla="*/ 101363 w 195189"/>
              <a:gd name="connsiteY63" fmla="*/ 57728 h 195189"/>
              <a:gd name="connsiteX64" fmla="*/ 21441 w 195189"/>
              <a:gd name="connsiteY64" fmla="*/ 68769 h 195189"/>
              <a:gd name="connsiteX65" fmla="*/ 20273 w 195189"/>
              <a:gd name="connsiteY65" fmla="*/ 69937 h 195189"/>
              <a:gd name="connsiteX66" fmla="*/ 21441 w 195189"/>
              <a:gd name="connsiteY66" fmla="*/ 71105 h 195189"/>
              <a:gd name="connsiteX67" fmla="*/ 22609 w 195189"/>
              <a:gd name="connsiteY67" fmla="*/ 69937 h 195189"/>
              <a:gd name="connsiteX68" fmla="*/ 21441 w 195189"/>
              <a:gd name="connsiteY68" fmla="*/ 68769 h 195189"/>
              <a:gd name="connsiteX69" fmla="*/ 101363 w 195189"/>
              <a:gd name="connsiteY69" fmla="*/ 50154 h 195189"/>
              <a:gd name="connsiteX70" fmla="*/ 127740 w 195189"/>
              <a:gd name="connsiteY70" fmla="*/ 61458 h 195189"/>
              <a:gd name="connsiteX71" fmla="*/ 140966 w 195189"/>
              <a:gd name="connsiteY71" fmla="*/ 48760 h 195189"/>
              <a:gd name="connsiteX72" fmla="*/ 101476 w 195189"/>
              <a:gd name="connsiteY72" fmla="*/ 32519 h 195189"/>
              <a:gd name="connsiteX73" fmla="*/ 142059 w 195189"/>
              <a:gd name="connsiteY73" fmla="*/ 140891 h 195189"/>
              <a:gd name="connsiteX74" fmla="*/ 133279 w 195189"/>
              <a:gd name="connsiteY74" fmla="*/ 132186 h 195189"/>
              <a:gd name="connsiteX75" fmla="*/ 141984 w 195189"/>
              <a:gd name="connsiteY75" fmla="*/ 123407 h 195189"/>
              <a:gd name="connsiteX76" fmla="*/ 150763 w 195189"/>
              <a:gd name="connsiteY76" fmla="*/ 132111 h 195189"/>
              <a:gd name="connsiteX77" fmla="*/ 150763 w 195189"/>
              <a:gd name="connsiteY77" fmla="*/ 132186 h 195189"/>
              <a:gd name="connsiteX78" fmla="*/ 142059 w 195189"/>
              <a:gd name="connsiteY78" fmla="*/ 140891 h 195189"/>
              <a:gd name="connsiteX79" fmla="*/ 142059 w 195189"/>
              <a:gd name="connsiteY79" fmla="*/ 130981 h 195189"/>
              <a:gd name="connsiteX80" fmla="*/ 140816 w 195189"/>
              <a:gd name="connsiteY80" fmla="*/ 132148 h 195189"/>
              <a:gd name="connsiteX81" fmla="*/ 141983 w 195189"/>
              <a:gd name="connsiteY81" fmla="*/ 133391 h 195189"/>
              <a:gd name="connsiteX82" fmla="*/ 143226 w 195189"/>
              <a:gd name="connsiteY82" fmla="*/ 132223 h 195189"/>
              <a:gd name="connsiteX83" fmla="*/ 143227 w 195189"/>
              <a:gd name="connsiteY83" fmla="*/ 132186 h 195189"/>
              <a:gd name="connsiteX84" fmla="*/ 142097 w 195189"/>
              <a:gd name="connsiteY84" fmla="*/ 130981 h 195189"/>
              <a:gd name="connsiteX85" fmla="*/ 142059 w 195189"/>
              <a:gd name="connsiteY85" fmla="*/ 130981 h 195189"/>
              <a:gd name="connsiteX86" fmla="*/ 171676 w 195189"/>
              <a:gd name="connsiteY86" fmla="*/ 89154 h 195189"/>
              <a:gd name="connsiteX87" fmla="*/ 162972 w 195189"/>
              <a:gd name="connsiteY87" fmla="*/ 80450 h 195189"/>
              <a:gd name="connsiteX88" fmla="*/ 171676 w 195189"/>
              <a:gd name="connsiteY88" fmla="*/ 71745 h 195189"/>
              <a:gd name="connsiteX89" fmla="*/ 180381 w 195189"/>
              <a:gd name="connsiteY89" fmla="*/ 80450 h 195189"/>
              <a:gd name="connsiteX90" fmla="*/ 171866 w 195189"/>
              <a:gd name="connsiteY90" fmla="*/ 89266 h 195189"/>
              <a:gd name="connsiteX91" fmla="*/ 171676 w 195189"/>
              <a:gd name="connsiteY91" fmla="*/ 89267 h 195189"/>
              <a:gd name="connsiteX92" fmla="*/ 171676 w 195189"/>
              <a:gd name="connsiteY92" fmla="*/ 79282 h 195189"/>
              <a:gd name="connsiteX93" fmla="*/ 170508 w 195189"/>
              <a:gd name="connsiteY93" fmla="*/ 80450 h 195189"/>
              <a:gd name="connsiteX94" fmla="*/ 171676 w 195189"/>
              <a:gd name="connsiteY94" fmla="*/ 81618 h 195189"/>
              <a:gd name="connsiteX95" fmla="*/ 172845 w 195189"/>
              <a:gd name="connsiteY95" fmla="*/ 80450 h 195189"/>
              <a:gd name="connsiteX96" fmla="*/ 171676 w 195189"/>
              <a:gd name="connsiteY96" fmla="*/ 79282 h 195189"/>
              <a:gd name="connsiteX97" fmla="*/ 142059 w 195189"/>
              <a:gd name="connsiteY97" fmla="*/ 86554 h 195189"/>
              <a:gd name="connsiteX98" fmla="*/ 133354 w 195189"/>
              <a:gd name="connsiteY98" fmla="*/ 77850 h 195189"/>
              <a:gd name="connsiteX99" fmla="*/ 142059 w 195189"/>
              <a:gd name="connsiteY99" fmla="*/ 69146 h 195189"/>
              <a:gd name="connsiteX100" fmla="*/ 150763 w 195189"/>
              <a:gd name="connsiteY100" fmla="*/ 77850 h 195189"/>
              <a:gd name="connsiteX101" fmla="*/ 142135 w 195189"/>
              <a:gd name="connsiteY101" fmla="*/ 86554 h 195189"/>
              <a:gd name="connsiteX102" fmla="*/ 142059 w 195189"/>
              <a:gd name="connsiteY102" fmla="*/ 86554 h 195189"/>
              <a:gd name="connsiteX103" fmla="*/ 142059 w 195189"/>
              <a:gd name="connsiteY103" fmla="*/ 76682 h 195189"/>
              <a:gd name="connsiteX104" fmla="*/ 140891 w 195189"/>
              <a:gd name="connsiteY104" fmla="*/ 77850 h 195189"/>
              <a:gd name="connsiteX105" fmla="*/ 142059 w 195189"/>
              <a:gd name="connsiteY105" fmla="*/ 79018 h 195189"/>
              <a:gd name="connsiteX106" fmla="*/ 143227 w 195189"/>
              <a:gd name="connsiteY106" fmla="*/ 77850 h 195189"/>
              <a:gd name="connsiteX107" fmla="*/ 142059 w 195189"/>
              <a:gd name="connsiteY107" fmla="*/ 76682 h 195189"/>
              <a:gd name="connsiteX108" fmla="*/ 156867 w 195189"/>
              <a:gd name="connsiteY108" fmla="*/ 73705 h 195189"/>
              <a:gd name="connsiteX109" fmla="*/ 148163 w 195189"/>
              <a:gd name="connsiteY109" fmla="*/ 65001 h 195189"/>
              <a:gd name="connsiteX110" fmla="*/ 156867 w 195189"/>
              <a:gd name="connsiteY110" fmla="*/ 56296 h 195189"/>
              <a:gd name="connsiteX111" fmla="*/ 165572 w 195189"/>
              <a:gd name="connsiteY111" fmla="*/ 65001 h 195189"/>
              <a:gd name="connsiteX112" fmla="*/ 156867 w 195189"/>
              <a:gd name="connsiteY112" fmla="*/ 73705 h 195189"/>
              <a:gd name="connsiteX113" fmla="*/ 156867 w 195189"/>
              <a:gd name="connsiteY113" fmla="*/ 63832 h 195189"/>
              <a:gd name="connsiteX114" fmla="*/ 155699 w 195189"/>
              <a:gd name="connsiteY114" fmla="*/ 65001 h 195189"/>
              <a:gd name="connsiteX115" fmla="*/ 156867 w 195189"/>
              <a:gd name="connsiteY115" fmla="*/ 66169 h 195189"/>
              <a:gd name="connsiteX116" fmla="*/ 158036 w 195189"/>
              <a:gd name="connsiteY116" fmla="*/ 65001 h 195189"/>
              <a:gd name="connsiteX117" fmla="*/ 156867 w 195189"/>
              <a:gd name="connsiteY117" fmla="*/ 63832 h 19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95189" h="195189">
                <a:moveTo>
                  <a:pt x="97595" y="195189"/>
                </a:moveTo>
                <a:cubicBezTo>
                  <a:pt x="43695" y="195189"/>
                  <a:pt x="0" y="151495"/>
                  <a:pt x="0" y="97595"/>
                </a:cubicBezTo>
                <a:cubicBezTo>
                  <a:pt x="0" y="43695"/>
                  <a:pt x="43695" y="0"/>
                  <a:pt x="97595" y="0"/>
                </a:cubicBezTo>
                <a:cubicBezTo>
                  <a:pt x="151495" y="0"/>
                  <a:pt x="195189" y="43695"/>
                  <a:pt x="195189" y="97595"/>
                </a:cubicBezTo>
                <a:cubicBezTo>
                  <a:pt x="195148" y="151478"/>
                  <a:pt x="151478" y="195148"/>
                  <a:pt x="97595" y="195189"/>
                </a:cubicBezTo>
                <a:close/>
                <a:moveTo>
                  <a:pt x="101363" y="170508"/>
                </a:moveTo>
                <a:lnTo>
                  <a:pt x="101363" y="187578"/>
                </a:lnTo>
                <a:cubicBezTo>
                  <a:pt x="148149" y="185606"/>
                  <a:pt x="185640" y="148148"/>
                  <a:pt x="187653" y="101363"/>
                </a:cubicBezTo>
                <a:lnTo>
                  <a:pt x="170470" y="101363"/>
                </a:lnTo>
                <a:cubicBezTo>
                  <a:pt x="168551" y="138713"/>
                  <a:pt x="138711" y="168569"/>
                  <a:pt x="101363" y="170508"/>
                </a:cubicBezTo>
                <a:close/>
                <a:moveTo>
                  <a:pt x="7649" y="101363"/>
                </a:moveTo>
                <a:cubicBezTo>
                  <a:pt x="9658" y="148106"/>
                  <a:pt x="47084" y="185549"/>
                  <a:pt x="93827" y="187578"/>
                </a:cubicBezTo>
                <a:lnTo>
                  <a:pt x="93827" y="170508"/>
                </a:lnTo>
                <a:cubicBezTo>
                  <a:pt x="56507" y="168531"/>
                  <a:pt x="26710" y="138685"/>
                  <a:pt x="24795" y="101363"/>
                </a:cubicBezTo>
                <a:close/>
                <a:moveTo>
                  <a:pt x="32369" y="101363"/>
                </a:moveTo>
                <a:cubicBezTo>
                  <a:pt x="34277" y="134509"/>
                  <a:pt x="60686" y="160983"/>
                  <a:pt x="93827" y="162972"/>
                </a:cubicBezTo>
                <a:lnTo>
                  <a:pt x="93827" y="145149"/>
                </a:lnTo>
                <a:cubicBezTo>
                  <a:pt x="70066" y="143762"/>
                  <a:pt x="50955" y="125086"/>
                  <a:pt x="49023" y="101363"/>
                </a:cubicBezTo>
                <a:close/>
                <a:moveTo>
                  <a:pt x="101363" y="144998"/>
                </a:moveTo>
                <a:lnTo>
                  <a:pt x="101363" y="162972"/>
                </a:lnTo>
                <a:cubicBezTo>
                  <a:pt x="134511" y="160985"/>
                  <a:pt x="160932" y="134515"/>
                  <a:pt x="162859" y="101363"/>
                </a:cubicBezTo>
                <a:lnTo>
                  <a:pt x="144018" y="101363"/>
                </a:lnTo>
                <a:cubicBezTo>
                  <a:pt x="142163" y="124282"/>
                  <a:pt x="124234" y="142623"/>
                  <a:pt x="101363" y="144998"/>
                </a:cubicBezTo>
                <a:close/>
                <a:moveTo>
                  <a:pt x="56597" y="101363"/>
                </a:moveTo>
                <a:cubicBezTo>
                  <a:pt x="58483" y="120919"/>
                  <a:pt x="74227" y="136249"/>
                  <a:pt x="93827" y="137612"/>
                </a:cubicBezTo>
                <a:lnTo>
                  <a:pt x="93827" y="101363"/>
                </a:lnTo>
                <a:close/>
                <a:moveTo>
                  <a:pt x="101363" y="101363"/>
                </a:moveTo>
                <a:lnTo>
                  <a:pt x="101363" y="137424"/>
                </a:lnTo>
                <a:cubicBezTo>
                  <a:pt x="120077" y="135125"/>
                  <a:pt x="134679" y="120131"/>
                  <a:pt x="136482" y="101363"/>
                </a:cubicBezTo>
                <a:close/>
                <a:moveTo>
                  <a:pt x="140928" y="93827"/>
                </a:moveTo>
                <a:lnTo>
                  <a:pt x="187653" y="93827"/>
                </a:lnTo>
                <a:cubicBezTo>
                  <a:pt x="185642" y="47077"/>
                  <a:pt x="148189" y="9641"/>
                  <a:pt x="101438" y="7650"/>
                </a:cubicBezTo>
                <a:lnTo>
                  <a:pt x="101438" y="24908"/>
                </a:lnTo>
                <a:cubicBezTo>
                  <a:pt x="118117" y="25732"/>
                  <a:pt x="133997" y="32295"/>
                  <a:pt x="146392" y="43484"/>
                </a:cubicBezTo>
                <a:lnTo>
                  <a:pt x="149369" y="40583"/>
                </a:lnTo>
                <a:cubicBezTo>
                  <a:pt x="150834" y="39105"/>
                  <a:pt x="153220" y="39096"/>
                  <a:pt x="154698" y="40561"/>
                </a:cubicBezTo>
                <a:cubicBezTo>
                  <a:pt x="154705" y="40569"/>
                  <a:pt x="154712" y="40576"/>
                  <a:pt x="154719" y="40583"/>
                </a:cubicBezTo>
                <a:cubicBezTo>
                  <a:pt x="156180" y="42053"/>
                  <a:pt x="156180" y="44426"/>
                  <a:pt x="154719" y="45896"/>
                </a:cubicBezTo>
                <a:lnTo>
                  <a:pt x="104754" y="93827"/>
                </a:lnTo>
                <a:lnTo>
                  <a:pt x="140891" y="93827"/>
                </a:lnTo>
                <a:close/>
                <a:moveTo>
                  <a:pt x="56597" y="93827"/>
                </a:moveTo>
                <a:lnTo>
                  <a:pt x="93827" y="93827"/>
                </a:lnTo>
                <a:lnTo>
                  <a:pt x="93827" y="57540"/>
                </a:lnTo>
                <a:cubicBezTo>
                  <a:pt x="74214" y="58906"/>
                  <a:pt x="58466" y="74256"/>
                  <a:pt x="56597" y="93827"/>
                </a:cubicBezTo>
                <a:close/>
                <a:moveTo>
                  <a:pt x="32369" y="93827"/>
                </a:moveTo>
                <a:lnTo>
                  <a:pt x="49023" y="93827"/>
                </a:lnTo>
                <a:cubicBezTo>
                  <a:pt x="50922" y="70082"/>
                  <a:pt x="70045" y="51376"/>
                  <a:pt x="93827" y="50003"/>
                </a:cubicBezTo>
                <a:lnTo>
                  <a:pt x="93827" y="32482"/>
                </a:lnTo>
                <a:cubicBezTo>
                  <a:pt x="60765" y="34424"/>
                  <a:pt x="34372" y="60769"/>
                  <a:pt x="32368" y="93827"/>
                </a:cubicBezTo>
                <a:close/>
                <a:moveTo>
                  <a:pt x="7649" y="93827"/>
                </a:moveTo>
                <a:lnTo>
                  <a:pt x="24832" y="93827"/>
                </a:lnTo>
                <a:cubicBezTo>
                  <a:pt x="25142" y="87562"/>
                  <a:pt x="26282" y="81366"/>
                  <a:pt x="28224" y="75401"/>
                </a:cubicBezTo>
                <a:cubicBezTo>
                  <a:pt x="26560" y="77439"/>
                  <a:pt x="24072" y="78627"/>
                  <a:pt x="21441" y="78641"/>
                </a:cubicBezTo>
                <a:cubicBezTo>
                  <a:pt x="16634" y="78641"/>
                  <a:pt x="12736" y="74744"/>
                  <a:pt x="12736" y="69937"/>
                </a:cubicBezTo>
                <a:cubicBezTo>
                  <a:pt x="12736" y="65130"/>
                  <a:pt x="16633" y="61232"/>
                  <a:pt x="21441" y="61232"/>
                </a:cubicBezTo>
                <a:cubicBezTo>
                  <a:pt x="26248" y="61232"/>
                  <a:pt x="30146" y="65130"/>
                  <a:pt x="30146" y="69937"/>
                </a:cubicBezTo>
                <a:lnTo>
                  <a:pt x="30145" y="69937"/>
                </a:lnTo>
                <a:cubicBezTo>
                  <a:pt x="40844" y="43819"/>
                  <a:pt x="65642" y="26212"/>
                  <a:pt x="93827" y="24719"/>
                </a:cubicBezTo>
                <a:lnTo>
                  <a:pt x="93827" y="7461"/>
                </a:lnTo>
                <a:cubicBezTo>
                  <a:pt x="47021" y="9478"/>
                  <a:pt x="9564" y="47017"/>
                  <a:pt x="7649" y="93827"/>
                </a:cubicBezTo>
                <a:close/>
                <a:moveTo>
                  <a:pt x="101363" y="57728"/>
                </a:moveTo>
                <a:lnTo>
                  <a:pt x="101363" y="86667"/>
                </a:lnTo>
                <a:lnTo>
                  <a:pt x="122163" y="66696"/>
                </a:lnTo>
                <a:cubicBezTo>
                  <a:pt x="116254" y="61740"/>
                  <a:pt x="109023" y="58622"/>
                  <a:pt x="101363" y="57728"/>
                </a:cubicBezTo>
                <a:close/>
                <a:moveTo>
                  <a:pt x="21441" y="68769"/>
                </a:moveTo>
                <a:cubicBezTo>
                  <a:pt x="20796" y="68769"/>
                  <a:pt x="20273" y="69292"/>
                  <a:pt x="20273" y="69937"/>
                </a:cubicBezTo>
                <a:cubicBezTo>
                  <a:pt x="20273" y="70582"/>
                  <a:pt x="20796" y="71105"/>
                  <a:pt x="21441" y="71105"/>
                </a:cubicBezTo>
                <a:cubicBezTo>
                  <a:pt x="22086" y="71105"/>
                  <a:pt x="22609" y="70582"/>
                  <a:pt x="22609" y="69937"/>
                </a:cubicBezTo>
                <a:cubicBezTo>
                  <a:pt x="22609" y="69292"/>
                  <a:pt x="22086" y="68769"/>
                  <a:pt x="21441" y="68769"/>
                </a:cubicBezTo>
                <a:close/>
                <a:moveTo>
                  <a:pt x="101363" y="50154"/>
                </a:moveTo>
                <a:cubicBezTo>
                  <a:pt x="111114" y="51099"/>
                  <a:pt x="120330" y="55049"/>
                  <a:pt x="127740" y="61458"/>
                </a:cubicBezTo>
                <a:lnTo>
                  <a:pt x="140966" y="48760"/>
                </a:lnTo>
                <a:cubicBezTo>
                  <a:pt x="130020" y="39033"/>
                  <a:pt x="116098" y="33308"/>
                  <a:pt x="101476" y="32519"/>
                </a:cubicBezTo>
                <a:close/>
                <a:moveTo>
                  <a:pt x="142059" y="140891"/>
                </a:moveTo>
                <a:cubicBezTo>
                  <a:pt x="137231" y="140911"/>
                  <a:pt x="133300" y="137015"/>
                  <a:pt x="133279" y="132186"/>
                </a:cubicBezTo>
                <a:cubicBezTo>
                  <a:pt x="133259" y="127358"/>
                  <a:pt x="137155" y="123427"/>
                  <a:pt x="141984" y="123407"/>
                </a:cubicBezTo>
                <a:cubicBezTo>
                  <a:pt x="146812" y="123386"/>
                  <a:pt x="150743" y="127283"/>
                  <a:pt x="150763" y="132111"/>
                </a:cubicBezTo>
                <a:cubicBezTo>
                  <a:pt x="150763" y="132136"/>
                  <a:pt x="150763" y="132161"/>
                  <a:pt x="150763" y="132186"/>
                </a:cubicBezTo>
                <a:cubicBezTo>
                  <a:pt x="150763" y="136994"/>
                  <a:pt x="146867" y="140891"/>
                  <a:pt x="142059" y="140891"/>
                </a:cubicBezTo>
                <a:close/>
                <a:moveTo>
                  <a:pt x="142059" y="130981"/>
                </a:moveTo>
                <a:cubicBezTo>
                  <a:pt x="141393" y="130960"/>
                  <a:pt x="140837" y="131482"/>
                  <a:pt x="140816" y="132148"/>
                </a:cubicBezTo>
                <a:cubicBezTo>
                  <a:pt x="140795" y="132814"/>
                  <a:pt x="141318" y="133370"/>
                  <a:pt x="141983" y="133391"/>
                </a:cubicBezTo>
                <a:cubicBezTo>
                  <a:pt x="142649" y="133412"/>
                  <a:pt x="143206" y="132889"/>
                  <a:pt x="143226" y="132223"/>
                </a:cubicBezTo>
                <a:cubicBezTo>
                  <a:pt x="143227" y="132211"/>
                  <a:pt x="143227" y="132199"/>
                  <a:pt x="143227" y="132186"/>
                </a:cubicBezTo>
                <a:cubicBezTo>
                  <a:pt x="143247" y="131541"/>
                  <a:pt x="142742" y="131002"/>
                  <a:pt x="142097" y="130981"/>
                </a:cubicBezTo>
                <a:cubicBezTo>
                  <a:pt x="142084" y="130981"/>
                  <a:pt x="142072" y="130981"/>
                  <a:pt x="142059" y="130981"/>
                </a:cubicBezTo>
                <a:close/>
                <a:moveTo>
                  <a:pt x="171676" y="89154"/>
                </a:moveTo>
                <a:cubicBezTo>
                  <a:pt x="166869" y="89154"/>
                  <a:pt x="162972" y="85257"/>
                  <a:pt x="162972" y="80450"/>
                </a:cubicBezTo>
                <a:cubicBezTo>
                  <a:pt x="162972" y="75643"/>
                  <a:pt x="166869" y="71745"/>
                  <a:pt x="171676" y="71745"/>
                </a:cubicBezTo>
                <a:cubicBezTo>
                  <a:pt x="176484" y="71745"/>
                  <a:pt x="180381" y="75643"/>
                  <a:pt x="180381" y="80450"/>
                </a:cubicBezTo>
                <a:cubicBezTo>
                  <a:pt x="180464" y="85236"/>
                  <a:pt x="176652" y="89183"/>
                  <a:pt x="171866" y="89266"/>
                </a:cubicBezTo>
                <a:cubicBezTo>
                  <a:pt x="171803" y="89267"/>
                  <a:pt x="171740" y="89268"/>
                  <a:pt x="171676" y="89267"/>
                </a:cubicBezTo>
                <a:close/>
                <a:moveTo>
                  <a:pt x="171676" y="79282"/>
                </a:moveTo>
                <a:cubicBezTo>
                  <a:pt x="171031" y="79282"/>
                  <a:pt x="170508" y="79805"/>
                  <a:pt x="170508" y="80450"/>
                </a:cubicBezTo>
                <a:cubicBezTo>
                  <a:pt x="170508" y="81095"/>
                  <a:pt x="171031" y="81618"/>
                  <a:pt x="171676" y="81618"/>
                </a:cubicBezTo>
                <a:cubicBezTo>
                  <a:pt x="172322" y="81618"/>
                  <a:pt x="172845" y="81095"/>
                  <a:pt x="172845" y="80450"/>
                </a:cubicBezTo>
                <a:cubicBezTo>
                  <a:pt x="172845" y="79805"/>
                  <a:pt x="172322" y="79282"/>
                  <a:pt x="171676" y="79282"/>
                </a:cubicBezTo>
                <a:close/>
                <a:moveTo>
                  <a:pt x="142059" y="86554"/>
                </a:moveTo>
                <a:cubicBezTo>
                  <a:pt x="137252" y="86554"/>
                  <a:pt x="133354" y="82657"/>
                  <a:pt x="133354" y="77850"/>
                </a:cubicBezTo>
                <a:cubicBezTo>
                  <a:pt x="133354" y="73043"/>
                  <a:pt x="137251" y="69146"/>
                  <a:pt x="142059" y="69146"/>
                </a:cubicBezTo>
                <a:cubicBezTo>
                  <a:pt x="146866" y="69146"/>
                  <a:pt x="150763" y="73043"/>
                  <a:pt x="150763" y="77850"/>
                </a:cubicBezTo>
                <a:cubicBezTo>
                  <a:pt x="150784" y="82636"/>
                  <a:pt x="146921" y="86533"/>
                  <a:pt x="142135" y="86554"/>
                </a:cubicBezTo>
                <a:cubicBezTo>
                  <a:pt x="142109" y="86554"/>
                  <a:pt x="142085" y="86554"/>
                  <a:pt x="142059" y="86554"/>
                </a:cubicBezTo>
                <a:close/>
                <a:moveTo>
                  <a:pt x="142059" y="76682"/>
                </a:moveTo>
                <a:cubicBezTo>
                  <a:pt x="141413" y="76682"/>
                  <a:pt x="140891" y="77205"/>
                  <a:pt x="140891" y="77850"/>
                </a:cubicBezTo>
                <a:cubicBezTo>
                  <a:pt x="140891" y="78495"/>
                  <a:pt x="141413" y="79018"/>
                  <a:pt x="142059" y="79018"/>
                </a:cubicBezTo>
                <a:cubicBezTo>
                  <a:pt x="142704" y="79018"/>
                  <a:pt x="143227" y="78495"/>
                  <a:pt x="143227" y="77850"/>
                </a:cubicBezTo>
                <a:cubicBezTo>
                  <a:pt x="143227" y="77205"/>
                  <a:pt x="142704" y="76682"/>
                  <a:pt x="142059" y="76682"/>
                </a:cubicBezTo>
                <a:close/>
                <a:moveTo>
                  <a:pt x="156867" y="73705"/>
                </a:moveTo>
                <a:cubicBezTo>
                  <a:pt x="152060" y="73705"/>
                  <a:pt x="148163" y="69808"/>
                  <a:pt x="148163" y="65001"/>
                </a:cubicBezTo>
                <a:cubicBezTo>
                  <a:pt x="148163" y="60193"/>
                  <a:pt x="152060" y="56296"/>
                  <a:pt x="156867" y="56296"/>
                </a:cubicBezTo>
                <a:cubicBezTo>
                  <a:pt x="161675" y="56296"/>
                  <a:pt x="165572" y="60193"/>
                  <a:pt x="165572" y="65001"/>
                </a:cubicBezTo>
                <a:cubicBezTo>
                  <a:pt x="165572" y="69808"/>
                  <a:pt x="161675" y="73705"/>
                  <a:pt x="156867" y="73705"/>
                </a:cubicBezTo>
                <a:close/>
                <a:moveTo>
                  <a:pt x="156867" y="63832"/>
                </a:moveTo>
                <a:cubicBezTo>
                  <a:pt x="156222" y="63832"/>
                  <a:pt x="155699" y="64355"/>
                  <a:pt x="155699" y="65001"/>
                </a:cubicBezTo>
                <a:cubicBezTo>
                  <a:pt x="155699" y="65646"/>
                  <a:pt x="156222" y="66169"/>
                  <a:pt x="156867" y="66169"/>
                </a:cubicBezTo>
                <a:cubicBezTo>
                  <a:pt x="157513" y="66169"/>
                  <a:pt x="158036" y="65646"/>
                  <a:pt x="158036" y="65001"/>
                </a:cubicBezTo>
                <a:cubicBezTo>
                  <a:pt x="158036" y="64355"/>
                  <a:pt x="157513" y="63832"/>
                  <a:pt x="156867" y="63832"/>
                </a:cubicBezTo>
                <a:close/>
              </a:path>
            </a:pathLst>
          </a:custGeom>
          <a:solidFill>
            <a:srgbClr val="000000"/>
          </a:solidFill>
          <a:ln w="376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78" name="Rectangle 56">
            <a:extLst>
              <a:ext uri="{FF2B5EF4-FFF2-40B4-BE49-F238E27FC236}">
                <a16:creationId xmlns:a16="http://schemas.microsoft.com/office/drawing/2014/main" id="{BE678201-8628-439C-968B-40BC0025CF11}"/>
              </a:ext>
            </a:extLst>
          </p:cNvPr>
          <p:cNvSpPr/>
          <p:nvPr/>
        </p:nvSpPr>
        <p:spPr>
          <a:xfrm>
            <a:off x="7046097" y="2119226"/>
            <a:ext cx="199160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March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Amendments in Framework adding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ind" panose="02000000000000000000" pitchFamily="2" charset="0"/>
                <a:cs typeface="Hind" panose="02000000000000000000" pitchFamily="2" charset="0"/>
              </a:rPr>
              <a:t>operating lease, Voyage chartering, AMS services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BC93FE3-0DAB-4C10-95DB-6D80F573DBD9}"/>
              </a:ext>
            </a:extLst>
          </p:cNvPr>
          <p:cNvCxnSpPr>
            <a:cxnSpLocks/>
          </p:cNvCxnSpPr>
          <p:nvPr/>
        </p:nvCxnSpPr>
        <p:spPr>
          <a:xfrm>
            <a:off x="232729" y="4250153"/>
            <a:ext cx="11808982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Arrow: Right 65">
            <a:extLst>
              <a:ext uri="{FF2B5EF4-FFF2-40B4-BE49-F238E27FC236}">
                <a16:creationId xmlns:a16="http://schemas.microsoft.com/office/drawing/2014/main" id="{810D45CC-C637-40BF-977D-D1AD82A62045}"/>
              </a:ext>
            </a:extLst>
          </p:cNvPr>
          <p:cNvSpPr/>
          <p:nvPr/>
        </p:nvSpPr>
        <p:spPr>
          <a:xfrm>
            <a:off x="4493603" y="1449469"/>
            <a:ext cx="729332" cy="287545"/>
          </a:xfrm>
          <a:prstGeom prst="rightArrow">
            <a:avLst/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32" name="Arrow: Right 65">
            <a:extLst>
              <a:ext uri="{FF2B5EF4-FFF2-40B4-BE49-F238E27FC236}">
                <a16:creationId xmlns:a16="http://schemas.microsoft.com/office/drawing/2014/main" id="{810D45CC-C637-40BF-977D-D1AD82A62045}"/>
              </a:ext>
            </a:extLst>
          </p:cNvPr>
          <p:cNvSpPr/>
          <p:nvPr/>
        </p:nvSpPr>
        <p:spPr>
          <a:xfrm>
            <a:off x="8766219" y="1486048"/>
            <a:ext cx="841563" cy="287545"/>
          </a:xfrm>
          <a:prstGeom prst="rightArrow">
            <a:avLst/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8DE29AA-9CF3-31EE-239B-94A2FE10C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486" y="88133"/>
            <a:ext cx="1054955" cy="900000"/>
          </a:xfrm>
          <a:prstGeom prst="rect">
            <a:avLst/>
          </a:prstGeom>
        </p:spPr>
      </p:pic>
      <p:cxnSp>
        <p:nvCxnSpPr>
          <p:cNvPr id="34" name="Google Shape;96;p17">
            <a:extLst>
              <a:ext uri="{FF2B5EF4-FFF2-40B4-BE49-F238E27FC236}">
                <a16:creationId xmlns:a16="http://schemas.microsoft.com/office/drawing/2014/main" id="{EF29C4E4-BA8A-C5C4-AF77-FCDCD025EF51}"/>
              </a:ext>
            </a:extLst>
          </p:cNvPr>
          <p:cNvCxnSpPr/>
          <p:nvPr/>
        </p:nvCxnSpPr>
        <p:spPr>
          <a:xfrm>
            <a:off x="232729" y="859684"/>
            <a:ext cx="10312361" cy="0"/>
          </a:xfrm>
          <a:prstGeom prst="straightConnector1">
            <a:avLst/>
          </a:prstGeom>
          <a:noFill/>
          <a:ln w="9525" cap="flat" cmpd="sng">
            <a:solidFill>
              <a:srgbClr val="FF90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Freeform 234">
            <a:extLst>
              <a:ext uri="{FF2B5EF4-FFF2-40B4-BE49-F238E27FC236}">
                <a16:creationId xmlns:a16="http://schemas.microsoft.com/office/drawing/2014/main" id="{97D85AB7-BD1A-4765-A755-51A0E89C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7136" y="1117265"/>
            <a:ext cx="909734" cy="909734"/>
          </a:xfrm>
          <a:custGeom>
            <a:avLst/>
            <a:gdLst>
              <a:gd name="T0" fmla="*/ 1400 w 1401"/>
              <a:gd name="T1" fmla="*/ 704 h 1401"/>
              <a:gd name="T2" fmla="*/ 1400 w 1401"/>
              <a:gd name="T3" fmla="*/ 704 h 1401"/>
              <a:gd name="T4" fmla="*/ 696 w 1401"/>
              <a:gd name="T5" fmla="*/ 1400 h 1401"/>
              <a:gd name="T6" fmla="*/ 0 w 1401"/>
              <a:gd name="T7" fmla="*/ 704 h 1401"/>
              <a:gd name="T8" fmla="*/ 696 w 1401"/>
              <a:gd name="T9" fmla="*/ 0 h 1401"/>
              <a:gd name="T10" fmla="*/ 1400 w 1401"/>
              <a:gd name="T11" fmla="*/ 704 h 1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1" h="1401">
                <a:moveTo>
                  <a:pt x="1400" y="704"/>
                </a:moveTo>
                <a:lnTo>
                  <a:pt x="1400" y="704"/>
                </a:lnTo>
                <a:cubicBezTo>
                  <a:pt x="1400" y="1087"/>
                  <a:pt x="1086" y="1400"/>
                  <a:pt x="696" y="1400"/>
                </a:cubicBezTo>
                <a:cubicBezTo>
                  <a:pt x="314" y="1400"/>
                  <a:pt x="0" y="1087"/>
                  <a:pt x="0" y="704"/>
                </a:cubicBezTo>
                <a:cubicBezTo>
                  <a:pt x="0" y="314"/>
                  <a:pt x="314" y="0"/>
                  <a:pt x="696" y="0"/>
                </a:cubicBezTo>
                <a:cubicBezTo>
                  <a:pt x="1086" y="0"/>
                  <a:pt x="1400" y="314"/>
                  <a:pt x="1400" y="704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5" name="Arrow: Right 65">
            <a:extLst>
              <a:ext uri="{FF2B5EF4-FFF2-40B4-BE49-F238E27FC236}">
                <a16:creationId xmlns:a16="http://schemas.microsoft.com/office/drawing/2014/main" id="{810D45CC-C637-40BF-977D-D1AD82A62045}"/>
              </a:ext>
            </a:extLst>
          </p:cNvPr>
          <p:cNvSpPr/>
          <p:nvPr/>
        </p:nvSpPr>
        <p:spPr>
          <a:xfrm>
            <a:off x="6426197" y="1486048"/>
            <a:ext cx="876450" cy="287545"/>
          </a:xfrm>
          <a:prstGeom prst="rightArrow">
            <a:avLst/>
          </a:prstGeom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pic>
        <p:nvPicPr>
          <p:cNvPr id="6" name="Graphic 5" descr="Freight with solid fill">
            <a:extLst>
              <a:ext uri="{FF2B5EF4-FFF2-40B4-BE49-F238E27FC236}">
                <a16:creationId xmlns:a16="http://schemas.microsoft.com/office/drawing/2014/main" id="{B6C4D91B-C1F0-ED7D-2B53-283037832B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363" y="1202624"/>
            <a:ext cx="648000" cy="648000"/>
          </a:xfrm>
          <a:prstGeom prst="rect">
            <a:avLst/>
          </a:prstGeom>
        </p:spPr>
      </p:pic>
      <p:pic>
        <p:nvPicPr>
          <p:cNvPr id="8" name="Graphic 7" descr="Anchor outline">
            <a:extLst>
              <a:ext uri="{FF2B5EF4-FFF2-40B4-BE49-F238E27FC236}">
                <a16:creationId xmlns:a16="http://schemas.microsoft.com/office/drawing/2014/main" id="{0B8F89F8-96C0-65F9-756D-5BB76C252D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8003" y="1269241"/>
            <a:ext cx="648000" cy="648000"/>
          </a:xfrm>
          <a:prstGeom prst="rect">
            <a:avLst/>
          </a:prstGeom>
        </p:spPr>
      </p:pic>
      <p:pic>
        <p:nvPicPr>
          <p:cNvPr id="10" name="Graphic 9" descr="Box with solid fill">
            <a:extLst>
              <a:ext uri="{FF2B5EF4-FFF2-40B4-BE49-F238E27FC236}">
                <a16:creationId xmlns:a16="http://schemas.microsoft.com/office/drawing/2014/main" id="{767087FB-EBCA-42D3-1350-8AF1911535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34367" y="1270701"/>
            <a:ext cx="648000" cy="64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E38E50F-671D-9339-A30F-5CAB7F53FF5C}"/>
              </a:ext>
            </a:extLst>
          </p:cNvPr>
          <p:cNvSpPr/>
          <p:nvPr/>
        </p:nvSpPr>
        <p:spPr>
          <a:xfrm>
            <a:off x="232729" y="4381991"/>
            <a:ext cx="11518480" cy="20045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431" y="4416522"/>
            <a:ext cx="110241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u="sng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Progress so far for Ship Leasing leasing at GIFT IFSC</a:t>
            </a:r>
            <a:r>
              <a:rPr lang="en-US" b="1" dirty="0">
                <a:solidFill>
                  <a:srgbClr val="00000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:</a:t>
            </a:r>
          </a:p>
          <a:p>
            <a:pPr lvl="0" algn="ctr">
              <a:defRPr/>
            </a:pPr>
            <a:endParaRPr lang="en-US" b="1" dirty="0">
              <a:solidFill>
                <a:srgbClr val="000000"/>
              </a:solidFill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D04A02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8+</a:t>
            </a:r>
            <a:r>
              <a:rPr lang="en-US" b="1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Ship lessors registered with IFSCA</a:t>
            </a:r>
          </a:p>
          <a:p>
            <a:pPr lvl="0">
              <a:defRPr/>
            </a:pPr>
            <a:endParaRPr lang="en-US" b="1" dirty="0">
              <a:solidFill>
                <a:srgbClr val="002060"/>
              </a:solidFill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IFSCA based Financial Institutions</a:t>
            </a:r>
            <a:r>
              <a:rPr lang="en-US" b="1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financed the ships owned and leased by IFSC based lessors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215651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8A9F-E926-4E46-85EA-222D7AF5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78" y="83032"/>
            <a:ext cx="7789312" cy="744779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IFSCA Ship Lease Regulatory Framework</a:t>
            </a:r>
            <a:endParaRPr lang="en-GB" sz="2800" b="1" kern="0" dirty="0">
              <a:solidFill>
                <a:srgbClr val="230871"/>
              </a:solidFill>
              <a:latin typeface="Roboto"/>
              <a:ea typeface="Roboto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742424-F0F0-478D-82A9-C227755B3DF1}"/>
              </a:ext>
            </a:extLst>
          </p:cNvPr>
          <p:cNvGrpSpPr/>
          <p:nvPr/>
        </p:nvGrpSpPr>
        <p:grpSpPr>
          <a:xfrm>
            <a:off x="469443" y="1494034"/>
            <a:ext cx="5549975" cy="3255879"/>
            <a:chOff x="464754" y="1336855"/>
            <a:chExt cx="5549975" cy="32558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FF5E80-20DF-495E-A35F-57377B6FFE36}"/>
                </a:ext>
              </a:extLst>
            </p:cNvPr>
            <p:cNvSpPr txBox="1"/>
            <p:nvPr/>
          </p:nvSpPr>
          <p:spPr>
            <a:xfrm>
              <a:off x="624620" y="1822745"/>
              <a:ext cx="5390109" cy="27699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228600" marR="0" lvl="0" indent="-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Operating lease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 including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sale and leaseback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, purchase, novation, transfer, assignment, and other similar transactions in relation to ship lease;</a:t>
              </a:r>
            </a:p>
            <a:p>
              <a:pPr marL="228600" marR="0" lvl="0" indent="-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</a:rPr>
                <a:t>Voyage Charters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</a:rPr>
                <a:t>, Contract of Affreightments, employment in shipping pools and all other legal commercial transactions for employment of ships;</a:t>
              </a:r>
            </a:p>
            <a:p>
              <a:pPr marL="228600" marR="0" lvl="0" indent="-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Asset Management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 Support Services for assets owned or leased out by the entity or by its wholly-owned subsidiary(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ies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) or by the branch of its wholly owned subsidiary set up in IFSC (under the ancillary services framework of IFSCA);</a:t>
              </a:r>
            </a:p>
            <a:p>
              <a:pPr marL="228600" marR="0" lvl="0" indent="-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Any other related activity with the prior approval of the IFSCA.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05C750-4CBA-4E37-9357-17F2544CA213}"/>
                </a:ext>
              </a:extLst>
            </p:cNvPr>
            <p:cNvSpPr/>
            <p:nvPr/>
          </p:nvSpPr>
          <p:spPr>
            <a:xfrm>
              <a:off x="688694" y="1336855"/>
              <a:ext cx="5318482" cy="4858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18288" rIns="27432" bIns="1828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6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ind" panose="02000000000000000000" pitchFamily="2" charset="0"/>
                  <a:ea typeface="Roboto" panose="02000000000000000000" pitchFamily="2" charset="0"/>
                  <a:cs typeface="Hind" panose="02000000000000000000" pitchFamily="2" charset="0"/>
                </a:rPr>
                <a:t>Permissible Activities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8F41D0B-F26A-44BB-868F-387D6CAB29C1}"/>
                </a:ext>
              </a:extLst>
            </p:cNvPr>
            <p:cNvSpPr/>
            <p:nvPr/>
          </p:nvSpPr>
          <p:spPr>
            <a:xfrm>
              <a:off x="464754" y="1338710"/>
              <a:ext cx="481179" cy="4811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6B1318-38DC-441F-854A-61EB73B3BDF5}"/>
              </a:ext>
            </a:extLst>
          </p:cNvPr>
          <p:cNvGrpSpPr/>
          <p:nvPr/>
        </p:nvGrpSpPr>
        <p:grpSpPr>
          <a:xfrm>
            <a:off x="6113743" y="1476679"/>
            <a:ext cx="5638799" cy="1429738"/>
            <a:chOff x="6096000" y="1336855"/>
            <a:chExt cx="5638799" cy="14297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FC8203-F719-4B79-B8D9-10C993FE6375}"/>
                </a:ext>
              </a:extLst>
            </p:cNvPr>
            <p:cNvSpPr txBox="1"/>
            <p:nvPr/>
          </p:nvSpPr>
          <p:spPr>
            <a:xfrm>
              <a:off x="6337138" y="1822745"/>
              <a:ext cx="5390107" cy="943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Financial lease or a hybrid of a financial and  operating lease;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Permitted activities under the Ship Operating Lease framework;    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Any other related activity with the prior approval of the IFSCA.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F4CD00-D405-466D-8163-4ED36E529CF4}"/>
                </a:ext>
              </a:extLst>
            </p:cNvPr>
            <p:cNvSpPr/>
            <p:nvPr/>
          </p:nvSpPr>
          <p:spPr>
            <a:xfrm>
              <a:off x="6337139" y="1336855"/>
              <a:ext cx="5397660" cy="4858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18288" rIns="27432" bIns="1828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6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ind" panose="02000000000000000000" pitchFamily="2" charset="0"/>
                  <a:ea typeface="Roboto" panose="02000000000000000000" pitchFamily="2" charset="0"/>
                  <a:cs typeface="Hind" panose="02000000000000000000" pitchFamily="2" charset="0"/>
                </a:rPr>
                <a:t>Permissible Activities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42F66CE-F95A-4B39-A15E-6795B8AB6385}"/>
                </a:ext>
              </a:extLst>
            </p:cNvPr>
            <p:cNvSpPr/>
            <p:nvPr/>
          </p:nvSpPr>
          <p:spPr>
            <a:xfrm>
              <a:off x="6096000" y="1338710"/>
              <a:ext cx="481179" cy="4811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23" name="Graphic 22" descr="Bank with solid fill">
              <a:extLst>
                <a:ext uri="{FF2B5EF4-FFF2-40B4-BE49-F238E27FC236}">
                  <a16:creationId xmlns:a16="http://schemas.microsoft.com/office/drawing/2014/main" id="{6A13A4EA-FCE8-4EE4-B109-40FA9B22A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42466" y="1374052"/>
              <a:ext cx="358131" cy="35813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E0D2C5-FB89-461D-99B5-9F2CF6C7848F}"/>
              </a:ext>
            </a:extLst>
          </p:cNvPr>
          <p:cNvGrpSpPr/>
          <p:nvPr/>
        </p:nvGrpSpPr>
        <p:grpSpPr>
          <a:xfrm>
            <a:off x="384945" y="5088366"/>
            <a:ext cx="5638799" cy="1308980"/>
            <a:chOff x="6096000" y="4364708"/>
            <a:chExt cx="5638799" cy="13089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F88BCF-79D1-4254-8F39-C1B2A68C96FD}"/>
                </a:ext>
              </a:extLst>
            </p:cNvPr>
            <p:cNvSpPr txBox="1"/>
            <p:nvPr/>
          </p:nvSpPr>
          <p:spPr>
            <a:xfrm>
              <a:off x="6344471" y="4850598"/>
              <a:ext cx="5382774" cy="8230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noAutofit/>
            </a:bodyPr>
            <a:lstStyle/>
            <a:p>
              <a:pPr marL="228600" marR="0" lvl="1" indent="-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A minimum owned fund of USD 200,000 or its equivalent in freely convertible foreign currency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D77C7E-2FF9-4596-BA28-435837FABB64}"/>
                </a:ext>
              </a:extLst>
            </p:cNvPr>
            <p:cNvSpPr/>
            <p:nvPr/>
          </p:nvSpPr>
          <p:spPr>
            <a:xfrm>
              <a:off x="6337139" y="4364708"/>
              <a:ext cx="5397660" cy="4858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18288" rIns="27432" bIns="1828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6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ind" panose="02000000000000000000" pitchFamily="2" charset="0"/>
                  <a:ea typeface="Roboto" panose="02000000000000000000" pitchFamily="2" charset="0"/>
                  <a:cs typeface="Hind" panose="02000000000000000000" pitchFamily="2" charset="0"/>
                </a:rPr>
                <a:t>Capital Requirement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C2AA644-872C-4965-9A2F-DD5EF5A186A6}"/>
                </a:ext>
              </a:extLst>
            </p:cNvPr>
            <p:cNvSpPr/>
            <p:nvPr/>
          </p:nvSpPr>
          <p:spPr>
            <a:xfrm>
              <a:off x="6096000" y="4364708"/>
              <a:ext cx="481179" cy="4811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26" name="Graphic 25" descr="Coins with solid fill">
              <a:extLst>
                <a:ext uri="{FF2B5EF4-FFF2-40B4-BE49-F238E27FC236}">
                  <a16:creationId xmlns:a16="http://schemas.microsoft.com/office/drawing/2014/main" id="{67AC39C0-1E8E-4EEB-9EFB-37B7A1AE7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87530" y="4458596"/>
              <a:ext cx="298115" cy="298115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88ECA4C-0DE9-476F-BE8A-91E9A6CA13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13827"/>
            <a:ext cx="1054955" cy="900000"/>
          </a:xfrm>
          <a:prstGeom prst="rect">
            <a:avLst/>
          </a:prstGeom>
        </p:spPr>
      </p:pic>
      <p:cxnSp>
        <p:nvCxnSpPr>
          <p:cNvPr id="31" name="Google Shape;96;p17">
            <a:extLst>
              <a:ext uri="{FF2B5EF4-FFF2-40B4-BE49-F238E27FC236}">
                <a16:creationId xmlns:a16="http://schemas.microsoft.com/office/drawing/2014/main" id="{45D2FDE1-7E92-980C-31C3-6688C06E8074}"/>
              </a:ext>
            </a:extLst>
          </p:cNvPr>
          <p:cNvCxnSpPr/>
          <p:nvPr/>
        </p:nvCxnSpPr>
        <p:spPr>
          <a:xfrm>
            <a:off x="361978" y="809409"/>
            <a:ext cx="10312361" cy="0"/>
          </a:xfrm>
          <a:prstGeom prst="straightConnector1">
            <a:avLst/>
          </a:prstGeom>
          <a:noFill/>
          <a:ln w="9525" cap="flat" cmpd="sng">
            <a:solidFill>
              <a:srgbClr val="FF90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7CD85FB-0BBB-2D3F-E3E9-EAEB104C03AE}"/>
              </a:ext>
            </a:extLst>
          </p:cNvPr>
          <p:cNvSpPr txBox="1"/>
          <p:nvPr/>
        </p:nvSpPr>
        <p:spPr>
          <a:xfrm>
            <a:off x="489244" y="1019142"/>
            <a:ext cx="552262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0"/>
                <a:ea typeface="Tahoma" panose="020B0604030504040204" pitchFamily="34" charset="0"/>
                <a:cs typeface="Hind" panose="02000000000000000000" pitchFamily="2" charset="0"/>
              </a:rPr>
              <a:t>Operating Lease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nd" panose="02000000000000000000" pitchFamily="2" charset="0"/>
              <a:ea typeface="Tahoma" panose="020B0604030504040204" pitchFamily="34" charset="0"/>
              <a:cs typeface="Hind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F55F60-4BF9-7C4B-A4C6-27C202FD0F0A}"/>
              </a:ext>
            </a:extLst>
          </p:cNvPr>
          <p:cNvSpPr txBox="1"/>
          <p:nvPr/>
        </p:nvSpPr>
        <p:spPr>
          <a:xfrm>
            <a:off x="6187530" y="1027948"/>
            <a:ext cx="5565012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0"/>
                <a:ea typeface="Tahoma" panose="020B0604030504040204" pitchFamily="34" charset="0"/>
                <a:cs typeface="Hind" panose="02000000000000000000" pitchFamily="2" charset="0"/>
              </a:rPr>
              <a:t>Financial Lease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nd" panose="02000000000000000000" pitchFamily="2" charset="0"/>
              <a:ea typeface="Tahoma" panose="020B0604030504040204" pitchFamily="34" charset="0"/>
              <a:cs typeface="Hind" panose="02000000000000000000" pitchFamily="2" charset="0"/>
            </a:endParaRPr>
          </a:p>
        </p:txBody>
      </p:sp>
      <p:pic>
        <p:nvPicPr>
          <p:cNvPr id="34" name="Graphic 33" descr="Cruise ship with solid fill">
            <a:extLst>
              <a:ext uri="{FF2B5EF4-FFF2-40B4-BE49-F238E27FC236}">
                <a16:creationId xmlns:a16="http://schemas.microsoft.com/office/drawing/2014/main" id="{99DF25C7-7A82-BFFB-DEA6-6D1D8F6173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9244" y="1489322"/>
            <a:ext cx="443657" cy="44365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744CFEB-BE9E-CE90-4E5D-D9E95981DDDD}"/>
              </a:ext>
            </a:extLst>
          </p:cNvPr>
          <p:cNvGrpSpPr/>
          <p:nvPr/>
        </p:nvGrpSpPr>
        <p:grpSpPr>
          <a:xfrm>
            <a:off x="6113743" y="4984681"/>
            <a:ext cx="5621056" cy="1414945"/>
            <a:chOff x="6096000" y="3944436"/>
            <a:chExt cx="5621056" cy="131748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8FD2AB-AD0E-F6F1-C538-CCC8181A4115}"/>
                </a:ext>
              </a:extLst>
            </p:cNvPr>
            <p:cNvSpPr txBox="1"/>
            <p:nvPr/>
          </p:nvSpPr>
          <p:spPr>
            <a:xfrm>
              <a:off x="6334282" y="4430846"/>
              <a:ext cx="5382774" cy="8310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</a:rPr>
                <a:t>   a. Capital Ratio: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Minimum 8% of regulatory capital to RWA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</a:rPr>
                <a:t>   b. Liquidity Coverage Ratio: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</a:rPr>
                <a:t>LCR on stand-alone basis at all times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</a:rPr>
                <a:t>   c. Exposure Ceiling: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</a:rPr>
                <a:t> 25% of its available eligible capital base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8147715-9D71-E973-42A1-781F1317D890}"/>
                </a:ext>
              </a:extLst>
            </p:cNvPr>
            <p:cNvSpPr/>
            <p:nvPr/>
          </p:nvSpPr>
          <p:spPr>
            <a:xfrm>
              <a:off x="6311842" y="3944436"/>
              <a:ext cx="5397660" cy="4858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18288" rIns="27432" bIns="1828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6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</a:rPr>
                <a:t>General prudential requirements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140978-97D7-A8C7-78BF-91AD33BA3BF1}"/>
                </a:ext>
              </a:extLst>
            </p:cNvPr>
            <p:cNvSpPr/>
            <p:nvPr/>
          </p:nvSpPr>
          <p:spPr>
            <a:xfrm>
              <a:off x="6096000" y="3975489"/>
              <a:ext cx="481179" cy="4811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39" name="Graphic 38" descr="City with solid fill">
              <a:extLst>
                <a:ext uri="{FF2B5EF4-FFF2-40B4-BE49-F238E27FC236}">
                  <a16:creationId xmlns:a16="http://schemas.microsoft.com/office/drawing/2014/main" id="{541B9E0D-157C-CDFF-C09E-01DD10615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37770" y="4003920"/>
              <a:ext cx="377915" cy="37791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83841A-BF7B-4361-56F9-89573F3F8DF4}"/>
              </a:ext>
            </a:extLst>
          </p:cNvPr>
          <p:cNvGrpSpPr/>
          <p:nvPr/>
        </p:nvGrpSpPr>
        <p:grpSpPr>
          <a:xfrm>
            <a:off x="6096000" y="3292822"/>
            <a:ext cx="5638799" cy="1247023"/>
            <a:chOff x="6096000" y="4737205"/>
            <a:chExt cx="5638799" cy="132518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534AA8A-FC84-CED7-2A82-F942E5A7EF3E}"/>
                </a:ext>
              </a:extLst>
            </p:cNvPr>
            <p:cNvSpPr txBox="1"/>
            <p:nvPr/>
          </p:nvSpPr>
          <p:spPr>
            <a:xfrm>
              <a:off x="6344471" y="5239298"/>
              <a:ext cx="5382774" cy="8230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no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ind" panose="02000000000000000000" pitchFamily="2" charset="0"/>
                  <a:ea typeface="Tahoma" panose="020B0604030504040204" pitchFamily="34" charset="0"/>
                  <a:cs typeface="Hind" panose="02000000000000000000" pitchFamily="2" charset="0"/>
                  <a:sym typeface="Arial"/>
                </a:rPr>
                <a:t>A minimum owned fund of USD 3 million or its equivalent in freely convertible foreign currency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8A9A7F7-0407-3DC7-6A6B-1F2CFBF89971}"/>
                </a:ext>
              </a:extLst>
            </p:cNvPr>
            <p:cNvSpPr/>
            <p:nvPr/>
          </p:nvSpPr>
          <p:spPr>
            <a:xfrm>
              <a:off x="6337139" y="4753407"/>
              <a:ext cx="5397660" cy="4858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" tIns="18288" rIns="27432" bIns="1828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00"/>
                </a:lnSpc>
                <a:spcBef>
                  <a:spcPct val="0"/>
                </a:spcBef>
                <a:spcAft>
                  <a:spcPts val="6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ind" panose="02000000000000000000" pitchFamily="2" charset="0"/>
                  <a:ea typeface="Roboto" panose="02000000000000000000" pitchFamily="2" charset="0"/>
                  <a:cs typeface="Hind" panose="02000000000000000000" pitchFamily="2" charset="0"/>
                </a:rPr>
                <a:t>Capital Requirement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2E4412-46E9-4BAC-F2FF-764250644475}"/>
                </a:ext>
              </a:extLst>
            </p:cNvPr>
            <p:cNvSpPr/>
            <p:nvPr/>
          </p:nvSpPr>
          <p:spPr>
            <a:xfrm>
              <a:off x="6096000" y="4737205"/>
              <a:ext cx="481179" cy="4811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endParaRPr>
            </a:p>
          </p:txBody>
        </p:sp>
        <p:pic>
          <p:nvPicPr>
            <p:cNvPr id="44" name="Graphic 43" descr="Coins with solid fill">
              <a:extLst>
                <a:ext uri="{FF2B5EF4-FFF2-40B4-BE49-F238E27FC236}">
                  <a16:creationId xmlns:a16="http://schemas.microsoft.com/office/drawing/2014/main" id="{41069ADA-AAA0-7A34-B3FC-ADB0BA6C8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87530" y="4814889"/>
              <a:ext cx="298115" cy="298115"/>
            </a:xfrm>
            <a:prstGeom prst="rect">
              <a:avLst/>
            </a:prstGeom>
          </p:spPr>
        </p:pic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591086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4A49E9-D452-F7CE-CB8B-224BDDBF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16" y="312153"/>
            <a:ext cx="11306175" cy="787200"/>
          </a:xfrm>
        </p:spPr>
        <p:txBody>
          <a:bodyPr>
            <a:normAutofit/>
          </a:bodyPr>
          <a:lstStyle/>
          <a:p>
            <a:pPr defTabSz="899010"/>
            <a:r>
              <a:rPr lang="en-GB" sz="2800" dirty="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Extended Ecosystem in GIFT IFSC</a:t>
            </a:r>
            <a:endParaRPr lang="en-US" sz="2800" dirty="0">
              <a:solidFill>
                <a:schemeClr val="tx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4E5E2D-E94C-493B-8735-91C4FA74A12D}"/>
              </a:ext>
            </a:extLst>
          </p:cNvPr>
          <p:cNvSpPr/>
          <p:nvPr/>
        </p:nvSpPr>
        <p:spPr>
          <a:xfrm>
            <a:off x="442912" y="251008"/>
            <a:ext cx="11602133" cy="545137"/>
          </a:xfrm>
          <a:prstGeom prst="rect">
            <a:avLst/>
          </a:prstGeom>
          <a:noFill/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1097280" rIns="91440" bIns="91440" rtlCol="0" anchor="t" anchorCtr="0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FF84A-0E63-4ED1-BDC2-18D4502A1B6A}"/>
              </a:ext>
            </a:extLst>
          </p:cNvPr>
          <p:cNvSpPr/>
          <p:nvPr/>
        </p:nvSpPr>
        <p:spPr>
          <a:xfrm>
            <a:off x="4256227" y="3457763"/>
            <a:ext cx="1457739" cy="1457739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C1833D-703C-4E8C-8DA2-4DC3895AF7EA}"/>
              </a:ext>
            </a:extLst>
          </p:cNvPr>
          <p:cNvSpPr/>
          <p:nvPr/>
        </p:nvSpPr>
        <p:spPr>
          <a:xfrm>
            <a:off x="4422181" y="3943403"/>
            <a:ext cx="512558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64BD97-830F-4594-BD05-41D26F2554DE}"/>
              </a:ext>
            </a:extLst>
          </p:cNvPr>
          <p:cNvSpPr/>
          <p:nvPr/>
        </p:nvSpPr>
        <p:spPr>
          <a:xfrm>
            <a:off x="4239293" y="1579009"/>
            <a:ext cx="1457739" cy="1457739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ED6C0A-94D5-45CD-8523-12E8829A80BC}"/>
              </a:ext>
            </a:extLst>
          </p:cNvPr>
          <p:cNvSpPr/>
          <p:nvPr/>
        </p:nvSpPr>
        <p:spPr>
          <a:xfrm>
            <a:off x="4405247" y="1999067"/>
            <a:ext cx="512558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B0EB1C-DB9B-422E-AE6E-548D72A7C5F4}"/>
              </a:ext>
            </a:extLst>
          </p:cNvPr>
          <p:cNvSpPr/>
          <p:nvPr/>
        </p:nvSpPr>
        <p:spPr>
          <a:xfrm>
            <a:off x="472409" y="3407470"/>
            <a:ext cx="1457739" cy="1457739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84C096-EEEC-419D-AABC-76D2E15305CB}"/>
              </a:ext>
            </a:extLst>
          </p:cNvPr>
          <p:cNvSpPr/>
          <p:nvPr/>
        </p:nvSpPr>
        <p:spPr>
          <a:xfrm>
            <a:off x="638363" y="3827528"/>
            <a:ext cx="512558" cy="492443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28EA6B-6236-494A-9C0C-E56389B8BE59}"/>
              </a:ext>
            </a:extLst>
          </p:cNvPr>
          <p:cNvSpPr/>
          <p:nvPr/>
        </p:nvSpPr>
        <p:spPr>
          <a:xfrm>
            <a:off x="472409" y="1560175"/>
            <a:ext cx="1457739" cy="1457739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0E4BD0-6137-45F1-9EF4-E7CEC7AC1DC3}"/>
              </a:ext>
            </a:extLst>
          </p:cNvPr>
          <p:cNvSpPr/>
          <p:nvPr/>
        </p:nvSpPr>
        <p:spPr>
          <a:xfrm>
            <a:off x="1245450" y="1995373"/>
            <a:ext cx="1761780" cy="24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B5C237-ED9D-4B88-A3E9-C85448A27073}"/>
              </a:ext>
            </a:extLst>
          </p:cNvPr>
          <p:cNvSpPr/>
          <p:nvPr/>
        </p:nvSpPr>
        <p:spPr>
          <a:xfrm>
            <a:off x="638363" y="1980233"/>
            <a:ext cx="512558" cy="492443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DBFE76-03F3-4B26-8FC5-10F4DE5D30DF}"/>
              </a:ext>
            </a:extLst>
          </p:cNvPr>
          <p:cNvSpPr/>
          <p:nvPr/>
        </p:nvSpPr>
        <p:spPr>
          <a:xfrm>
            <a:off x="8261743" y="3407470"/>
            <a:ext cx="1457739" cy="1457739"/>
          </a:xfrm>
          <a:prstGeom prst="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7AFA53-F033-4510-979C-85306BE0AE56}"/>
              </a:ext>
            </a:extLst>
          </p:cNvPr>
          <p:cNvSpPr/>
          <p:nvPr/>
        </p:nvSpPr>
        <p:spPr>
          <a:xfrm>
            <a:off x="8427697" y="3827528"/>
            <a:ext cx="512558" cy="492443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E209A7-C341-4156-80F6-7864DB530EA0}"/>
              </a:ext>
            </a:extLst>
          </p:cNvPr>
          <p:cNvSpPr/>
          <p:nvPr/>
        </p:nvSpPr>
        <p:spPr>
          <a:xfrm>
            <a:off x="8261743" y="1560175"/>
            <a:ext cx="1457739" cy="1457739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CEBC6F-33CE-4F6A-8088-D04163F29364}"/>
              </a:ext>
            </a:extLst>
          </p:cNvPr>
          <p:cNvSpPr/>
          <p:nvPr/>
        </p:nvSpPr>
        <p:spPr>
          <a:xfrm>
            <a:off x="8427697" y="1980233"/>
            <a:ext cx="512558" cy="492443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657230-5024-42E7-8C58-E5345849F8FD}"/>
              </a:ext>
            </a:extLst>
          </p:cNvPr>
          <p:cNvSpPr/>
          <p:nvPr/>
        </p:nvSpPr>
        <p:spPr>
          <a:xfrm>
            <a:off x="1315823" y="3794086"/>
            <a:ext cx="2153029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Banks and Financial Institutions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C73799-E3C2-46F8-B434-12A32FD135FA}"/>
              </a:ext>
            </a:extLst>
          </p:cNvPr>
          <p:cNvSpPr/>
          <p:nvPr/>
        </p:nvSpPr>
        <p:spPr>
          <a:xfrm>
            <a:off x="5087728" y="2036597"/>
            <a:ext cx="194453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Ship Lessors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ED73D9-AE6B-411E-852F-E9E5E6B84297}"/>
              </a:ext>
            </a:extLst>
          </p:cNvPr>
          <p:cNvSpPr/>
          <p:nvPr/>
        </p:nvSpPr>
        <p:spPr>
          <a:xfrm>
            <a:off x="5099641" y="3789515"/>
            <a:ext cx="2565954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Gujarat Maritime University &amp; Gujarat Maritime Cluster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8A88D9-9B6E-41F3-B55B-3802BA9E172D}"/>
              </a:ext>
            </a:extLst>
          </p:cNvPr>
          <p:cNvSpPr/>
          <p:nvPr/>
        </p:nvSpPr>
        <p:spPr>
          <a:xfrm>
            <a:off x="1315525" y="2020279"/>
            <a:ext cx="2003174" cy="307777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Ship Owners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3B25A85-448B-4D24-81DA-FFB45627B7F4}"/>
              </a:ext>
            </a:extLst>
          </p:cNvPr>
          <p:cNvCxnSpPr/>
          <p:nvPr/>
        </p:nvCxnSpPr>
        <p:spPr>
          <a:xfrm>
            <a:off x="6784975" y="988590"/>
            <a:ext cx="2736850" cy="0"/>
          </a:xfrm>
          <a:prstGeom prst="line">
            <a:avLst/>
          </a:prstGeom>
          <a:ln w="190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9F1C446-60EF-4EA1-956D-A88249950CD5}"/>
              </a:ext>
            </a:extLst>
          </p:cNvPr>
          <p:cNvSpPr/>
          <p:nvPr/>
        </p:nvSpPr>
        <p:spPr>
          <a:xfrm>
            <a:off x="9105157" y="3789515"/>
            <a:ext cx="2478782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Arbitration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30DC90-DFFC-483E-A9F4-C09F1C9AEB1D}"/>
              </a:ext>
            </a:extLst>
          </p:cNvPr>
          <p:cNvSpPr/>
          <p:nvPr/>
        </p:nvSpPr>
        <p:spPr>
          <a:xfrm>
            <a:off x="9327798" y="1779925"/>
            <a:ext cx="2853989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 providers - Asset Managers, Ship Brokers,  Law firms, Advisory firms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E29AA-9CF3-31EE-239B-94A2FE10C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486" y="88133"/>
            <a:ext cx="1054955" cy="90000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823569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4A49E9-D452-F7CE-CB8B-224BDDBF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88" y="192084"/>
            <a:ext cx="11306175" cy="78720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GIFT IFSC enablers for Ship Leasing : Non-Tax</a:t>
            </a:r>
            <a:endParaRPr lang="en-US" sz="28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4E5E2D-E94C-493B-8735-91C4FA74A12D}"/>
              </a:ext>
            </a:extLst>
          </p:cNvPr>
          <p:cNvSpPr/>
          <p:nvPr/>
        </p:nvSpPr>
        <p:spPr>
          <a:xfrm>
            <a:off x="442912" y="251008"/>
            <a:ext cx="11602133" cy="545137"/>
          </a:xfrm>
          <a:prstGeom prst="rect">
            <a:avLst/>
          </a:prstGeom>
          <a:noFill/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1097280" rIns="91440" bIns="91440" rtlCol="0" anchor="t" anchorCtr="0"/>
          <a:lstStyle/>
          <a:p>
            <a:pPr marL="228600" indent="-2286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3B25A85-448B-4D24-81DA-FFB45627B7F4}"/>
              </a:ext>
            </a:extLst>
          </p:cNvPr>
          <p:cNvCxnSpPr/>
          <p:nvPr/>
        </p:nvCxnSpPr>
        <p:spPr>
          <a:xfrm>
            <a:off x="442912" y="988590"/>
            <a:ext cx="2736850" cy="0"/>
          </a:xfrm>
          <a:prstGeom prst="line">
            <a:avLst/>
          </a:prstGeom>
          <a:ln w="190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9" name="Google Shape;96;p17">
            <a:extLst>
              <a:ext uri="{FF2B5EF4-FFF2-40B4-BE49-F238E27FC236}">
                <a16:creationId xmlns:a16="http://schemas.microsoft.com/office/drawing/2014/main" id="{EF29C4E4-BA8A-C5C4-AF77-FCDCD025EF51}"/>
              </a:ext>
            </a:extLst>
          </p:cNvPr>
          <p:cNvCxnSpPr/>
          <p:nvPr/>
        </p:nvCxnSpPr>
        <p:spPr>
          <a:xfrm>
            <a:off x="365899" y="859684"/>
            <a:ext cx="10312361" cy="0"/>
          </a:xfrm>
          <a:prstGeom prst="straightConnector1">
            <a:avLst/>
          </a:prstGeom>
          <a:noFill/>
          <a:ln w="9525" cap="flat" cmpd="sng">
            <a:solidFill>
              <a:srgbClr val="FF901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8DE29AA-9CF3-31EE-239B-94A2FE10C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486" y="88133"/>
            <a:ext cx="1054955" cy="900000"/>
          </a:xfrm>
          <a:prstGeom prst="rect">
            <a:avLst/>
          </a:prstGeom>
        </p:spPr>
      </p:pic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F32F787B-E95E-41D2-900C-99E89E787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236555"/>
              </p:ext>
            </p:extLst>
          </p:nvPr>
        </p:nvGraphicFramePr>
        <p:xfrm>
          <a:off x="684393" y="1042926"/>
          <a:ext cx="10868664" cy="92066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27931">
                  <a:extLst>
                    <a:ext uri="{9D8B030D-6E8A-4147-A177-3AD203B41FA5}">
                      <a16:colId xmlns:a16="http://schemas.microsoft.com/office/drawing/2014/main" val="3551204178"/>
                    </a:ext>
                  </a:extLst>
                </a:gridCol>
                <a:gridCol w="9340733">
                  <a:extLst>
                    <a:ext uri="{9D8B030D-6E8A-4147-A177-3AD203B41FA5}">
                      <a16:colId xmlns:a16="http://schemas.microsoft.com/office/drawing/2014/main" val="3814964681"/>
                    </a:ext>
                  </a:extLst>
                </a:gridCol>
              </a:tblGrid>
              <a:tr h="3979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0" baseline="0" dirty="0"/>
                        <a:t>Particulars</a:t>
                      </a:r>
                      <a:endParaRPr lang="en-GB" sz="1500" b="1" kern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0" baseline="0" dirty="0"/>
                        <a:t>Units in IFSC</a:t>
                      </a:r>
                      <a:endParaRPr lang="en-GB" sz="1600" b="1" kern="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288946"/>
                  </a:ext>
                </a:extLst>
              </a:tr>
              <a:tr h="4939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1" kern="0" baseline="0" dirty="0">
                          <a:effectLst/>
                        </a:rPr>
                        <a:t>Rule 29 B</a:t>
                      </a:r>
                      <a:endParaRPr lang="en-US" sz="1800" b="1" kern="0" baseline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 kern="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Vessel of GIFT IFSC based units are considered to enter GIFT SEZ if they enter any SEZ port in India.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332025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473770"/>
              </p:ext>
            </p:extLst>
          </p:nvPr>
        </p:nvGraphicFramePr>
        <p:xfrm>
          <a:off x="684393" y="2648188"/>
          <a:ext cx="10858660" cy="3429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72619">
                  <a:extLst>
                    <a:ext uri="{9D8B030D-6E8A-4147-A177-3AD203B41FA5}">
                      <a16:colId xmlns:a16="http://schemas.microsoft.com/office/drawing/2014/main" val="3002634499"/>
                    </a:ext>
                  </a:extLst>
                </a:gridCol>
                <a:gridCol w="1526960">
                  <a:extLst>
                    <a:ext uri="{9D8B030D-6E8A-4147-A177-3AD203B41FA5}">
                      <a16:colId xmlns:a16="http://schemas.microsoft.com/office/drawing/2014/main" val="1433476587"/>
                    </a:ext>
                  </a:extLst>
                </a:gridCol>
                <a:gridCol w="1553592">
                  <a:extLst>
                    <a:ext uri="{9D8B030D-6E8A-4147-A177-3AD203B41FA5}">
                      <a16:colId xmlns:a16="http://schemas.microsoft.com/office/drawing/2014/main" val="4240822284"/>
                    </a:ext>
                  </a:extLst>
                </a:gridCol>
                <a:gridCol w="3098307">
                  <a:extLst>
                    <a:ext uri="{9D8B030D-6E8A-4147-A177-3AD203B41FA5}">
                      <a16:colId xmlns:a16="http://schemas.microsoft.com/office/drawing/2014/main" val="2909907118"/>
                    </a:ext>
                  </a:extLst>
                </a:gridCol>
                <a:gridCol w="3107182">
                  <a:extLst>
                    <a:ext uri="{9D8B030D-6E8A-4147-A177-3AD203B41FA5}">
                      <a16:colId xmlns:a16="http://schemas.microsoft.com/office/drawing/2014/main" val="2756836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Built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Ownership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Flag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Existing order of ROFR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New order of ROFR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54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Indian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Indian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Indian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165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="1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 Indian </a:t>
                      </a:r>
                      <a:endParaRPr lang="en-IN" sz="1800" b="1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="1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IFSC</a:t>
                      </a:r>
                      <a:endParaRPr lang="en-IN" sz="1800" b="1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Indian</a:t>
                      </a:r>
                      <a:endParaRPr lang="en-IN" sz="1800" b="1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="1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-</a:t>
                      </a:r>
                      <a:endParaRPr lang="en-IN" sz="1800" b="1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="1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II(New)</a:t>
                      </a:r>
                      <a:endParaRPr lang="en-IN" sz="1800" b="1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5394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Foreign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Indian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Indian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II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III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5801885"/>
                  </a:ext>
                </a:extLst>
              </a:tr>
              <a:tr h="49745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="1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Foreign</a:t>
                      </a:r>
                      <a:endParaRPr lang="en-IN" sz="1800" b="1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="1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IFSC</a:t>
                      </a:r>
                      <a:endParaRPr lang="en-IN" sz="1800" b="1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Indian</a:t>
                      </a:r>
                      <a:endParaRPr lang="en-IN" sz="1800" b="1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="1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-</a:t>
                      </a:r>
                      <a:endParaRPr lang="en-IN" sz="1800" b="1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="1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IV (New)</a:t>
                      </a:r>
                      <a:endParaRPr lang="en-IN" sz="1800" b="1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6880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Indian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Foreign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Foreign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III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V</a:t>
                      </a:r>
                      <a:endParaRPr lang="en-IN" sz="1800" dirty="0"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403251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7072" y="2163432"/>
            <a:ext cx="1065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0"/>
                <a:ea typeface="Tahoma" panose="020B0604030504040204" pitchFamily="34" charset="0"/>
                <a:cs typeface="Hind" panose="02000000000000000000" pitchFamily="2" charset="0"/>
              </a:rPr>
              <a:t>Vessels that are owned by IFSC unit to avail the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Hind" panose="02000000000000000000" pitchFamily="2" charset="0"/>
                <a:ea typeface="Tahoma" panose="020B0604030504040204" pitchFamily="34" charset="0"/>
                <a:cs typeface="Hind" panose="02000000000000000000" pitchFamily="2" charset="0"/>
              </a:rPr>
              <a:t>ROFR preferences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0"/>
                <a:ea typeface="Tahoma" panose="020B0604030504040204" pitchFamily="34" charset="0"/>
                <a:cs typeface="Hind" panose="02000000000000000000" pitchFamily="2" charset="0"/>
              </a:rPr>
              <a:t>vis-à-vis other vessels</a:t>
            </a:r>
            <a:endParaRPr kumimoji="0" lang="en-I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nd" panose="02000000000000000000" pitchFamily="2" charset="0"/>
              <a:ea typeface="Tahoma" panose="020B0604030504040204" pitchFamily="34" charset="0"/>
              <a:cs typeface="Hind" panose="02000000000000000000" pitchFamily="2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828730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4">
            <a:extLst>
              <a:ext uri="{FF2B5EF4-FFF2-40B4-BE49-F238E27FC236}">
                <a16:creationId xmlns:a16="http://schemas.microsoft.com/office/drawing/2014/main" id="{CBA02708-E3F0-7442-AC74-F3BA16FA6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4588" y="10066640"/>
            <a:ext cx="362868" cy="447986"/>
          </a:xfrm>
          <a:custGeom>
            <a:avLst/>
            <a:gdLst>
              <a:gd name="T0" fmla="*/ 174 w 358"/>
              <a:gd name="T1" fmla="*/ 0 h 442"/>
              <a:gd name="T2" fmla="*/ 357 w 358"/>
              <a:gd name="T3" fmla="*/ 441 h 442"/>
              <a:gd name="T4" fmla="*/ 174 w 358"/>
              <a:gd name="T5" fmla="*/ 341 h 442"/>
              <a:gd name="T6" fmla="*/ 0 w 358"/>
              <a:gd name="T7" fmla="*/ 441 h 442"/>
              <a:gd name="T8" fmla="*/ 174 w 358"/>
              <a:gd name="T9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8" h="442">
                <a:moveTo>
                  <a:pt x="174" y="0"/>
                </a:moveTo>
                <a:lnTo>
                  <a:pt x="357" y="441"/>
                </a:lnTo>
                <a:lnTo>
                  <a:pt x="174" y="341"/>
                </a:lnTo>
                <a:lnTo>
                  <a:pt x="0" y="441"/>
                </a:lnTo>
                <a:lnTo>
                  <a:pt x="174" y="0"/>
                </a:ln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8EE1B2-5E59-5644-8041-BE4AA750C702}"/>
              </a:ext>
            </a:extLst>
          </p:cNvPr>
          <p:cNvSpPr txBox="1"/>
          <p:nvPr/>
        </p:nvSpPr>
        <p:spPr>
          <a:xfrm>
            <a:off x="3694542" y="3167390"/>
            <a:ext cx="480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4B68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SHIP LEASING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B68"/>
                </a:solidFill>
                <a:effectLst/>
                <a:uLnTx/>
                <a:uFillTx/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: TAX REGIME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273919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4A49E9-D452-F7CE-CB8B-224BDDBF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29" y="80410"/>
            <a:ext cx="11306175" cy="78720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GIFT IFSC enablers for Ship Leasing : Direct Tax Regime </a:t>
            </a:r>
            <a:endParaRPr lang="en-US" sz="28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4E5E2D-E94C-493B-8735-91C4FA74A12D}"/>
              </a:ext>
            </a:extLst>
          </p:cNvPr>
          <p:cNvSpPr/>
          <p:nvPr/>
        </p:nvSpPr>
        <p:spPr>
          <a:xfrm>
            <a:off x="442912" y="251008"/>
            <a:ext cx="11602133" cy="545137"/>
          </a:xfrm>
          <a:prstGeom prst="rect">
            <a:avLst/>
          </a:prstGeom>
          <a:noFill/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1097280" rIns="91440" bIns="91440" rtlCol="0" anchor="t" anchorCtr="0"/>
          <a:lstStyle/>
          <a:p>
            <a:pPr marL="228600" indent="-2286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3B25A85-448B-4D24-81DA-FFB45627B7F4}"/>
              </a:ext>
            </a:extLst>
          </p:cNvPr>
          <p:cNvCxnSpPr/>
          <p:nvPr/>
        </p:nvCxnSpPr>
        <p:spPr>
          <a:xfrm>
            <a:off x="442912" y="988590"/>
            <a:ext cx="2736850" cy="0"/>
          </a:xfrm>
          <a:prstGeom prst="line">
            <a:avLst/>
          </a:prstGeom>
          <a:ln w="190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9" name="Google Shape;96;p17">
            <a:extLst>
              <a:ext uri="{FF2B5EF4-FFF2-40B4-BE49-F238E27FC236}">
                <a16:creationId xmlns:a16="http://schemas.microsoft.com/office/drawing/2014/main" id="{EF29C4E4-BA8A-C5C4-AF77-FCDCD025EF51}"/>
              </a:ext>
            </a:extLst>
          </p:cNvPr>
          <p:cNvCxnSpPr/>
          <p:nvPr/>
        </p:nvCxnSpPr>
        <p:spPr>
          <a:xfrm>
            <a:off x="232729" y="859684"/>
            <a:ext cx="10312361" cy="0"/>
          </a:xfrm>
          <a:prstGeom prst="straightConnector1">
            <a:avLst/>
          </a:prstGeom>
          <a:noFill/>
          <a:ln w="9525" cap="flat" cmpd="sng">
            <a:solidFill>
              <a:srgbClr val="FF901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8DE29AA-9CF3-31EE-239B-94A2FE10CA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045" y="24010"/>
            <a:ext cx="1054955" cy="900000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2AF453D4-C136-4638-A498-C0FCF9129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506462"/>
              </p:ext>
            </p:extLst>
          </p:nvPr>
        </p:nvGraphicFramePr>
        <p:xfrm>
          <a:off x="442912" y="1145301"/>
          <a:ext cx="11307600" cy="515693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09462">
                  <a:extLst>
                    <a:ext uri="{9D8B030D-6E8A-4147-A177-3AD203B41FA5}">
                      <a16:colId xmlns:a16="http://schemas.microsoft.com/office/drawing/2014/main" val="3551204178"/>
                    </a:ext>
                  </a:extLst>
                </a:gridCol>
                <a:gridCol w="9098138">
                  <a:extLst>
                    <a:ext uri="{9D8B030D-6E8A-4147-A177-3AD203B41FA5}">
                      <a16:colId xmlns:a16="http://schemas.microsoft.com/office/drawing/2014/main" val="3814964681"/>
                    </a:ext>
                  </a:extLst>
                </a:gridCol>
              </a:tblGrid>
              <a:tr h="387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0" baseline="0" dirty="0"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Particulars</a:t>
                      </a:r>
                      <a:endParaRPr lang="en-GB" sz="1600" b="1" kern="0" baseline="0" dirty="0">
                        <a:solidFill>
                          <a:schemeClr val="bg1"/>
                        </a:solidFill>
                        <a:latin typeface="Hind" panose="02000000000000000000" pitchFamily="2" charset="0"/>
                        <a:ea typeface="Roboto" panose="02000000000000000000" pitchFamily="2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0" baseline="0" dirty="0"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Units in IFSC</a:t>
                      </a:r>
                      <a:endParaRPr lang="en-GB" sz="1600" b="0" kern="0" baseline="0" dirty="0">
                        <a:solidFill>
                          <a:schemeClr val="bg1"/>
                        </a:solidFill>
                        <a:latin typeface="Hind" panose="02000000000000000000" pitchFamily="2" charset="0"/>
                        <a:ea typeface="Roboto" panose="02000000000000000000" pitchFamily="2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6288946"/>
                  </a:ext>
                </a:extLst>
              </a:tr>
              <a:tr h="43253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0" baseline="0" dirty="0">
                          <a:effectLst/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Corporate tax rate</a:t>
                      </a:r>
                      <a:endParaRPr lang="en-US" sz="1600" b="1" kern="0" baseline="0" dirty="0">
                        <a:effectLst/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600" kern="0" baseline="0" dirty="0">
                          <a:effectLst/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Tax holiday for any 10 consecutive years out  of the first 15 years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8332025"/>
                  </a:ext>
                </a:extLst>
              </a:tr>
              <a:tr h="8173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0" baseline="0" dirty="0">
                          <a:effectLst/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Minimum alternate tax (MAT) /Alternate Minimum Tax AMT</a:t>
                      </a:r>
                      <a:endParaRPr lang="en-US" sz="1600" b="1" kern="0" baseline="0" dirty="0">
                        <a:effectLst/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600" kern="0" baseline="0" dirty="0">
                          <a:effectLst/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MAT not applicable to companies opting for the new tax regime, else 9%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8737124"/>
                  </a:ext>
                </a:extLst>
              </a:tr>
              <a:tr h="8173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0" baseline="0" dirty="0">
                          <a:effectLst/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Withholding tax (WHT) on interest payment</a:t>
                      </a:r>
                      <a:endParaRPr lang="en-US" sz="1600" b="1" kern="0" baseline="0" dirty="0">
                        <a:effectLst/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600" kern="0" baseline="0" dirty="0">
                          <a:effectLst/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Withholding tax exemption in respect of  interest paid to non-residents on monies  borrowed on or after 1 September 2019</a:t>
                      </a:r>
                      <a:br>
                        <a:rPr lang="en-US" sz="1600" kern="0" baseline="0" dirty="0">
                          <a:effectLst/>
                          <a:latin typeface="Hind" panose="02000000000000000000" pitchFamily="2" charset="0"/>
                          <a:cs typeface="Hind" panose="02000000000000000000" pitchFamily="2" charset="0"/>
                        </a:rPr>
                      </a:br>
                      <a:endParaRPr lang="en-US" sz="1600" kern="0" baseline="0" dirty="0">
                        <a:effectLst/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1019480"/>
                  </a:ext>
                </a:extLst>
              </a:tr>
              <a:tr h="8173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0" baseline="0" dirty="0">
                          <a:effectLst/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Capital gains on disposal of ship / ocean vessel</a:t>
                      </a:r>
                      <a:endParaRPr lang="en-US" sz="1600" b="1" kern="0" baseline="0" dirty="0">
                        <a:effectLst/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600" kern="0" baseline="0" dirty="0">
                          <a:effectLst/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100% profit linked deduction available on capital gains arising on transfer of ship / ocean vessel leased by IFSC unit to domestic company (provided operations commence before 31 March 2024)</a:t>
                      </a:r>
                      <a:endParaRPr lang="en-US" sz="1600" kern="0" baseline="0" dirty="0">
                        <a:effectLst/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4658638"/>
                  </a:ext>
                </a:extLst>
              </a:tr>
              <a:tr h="8173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0" baseline="0" dirty="0">
                          <a:effectLst/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WHT on lease rentals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0" baseline="0" noProof="0" dirty="0">
                          <a:solidFill>
                            <a:schemeClr val="tx1"/>
                          </a:solidFill>
                          <a:effectLst/>
                          <a:latin typeface="Hind" panose="02000000000000000000" pitchFamily="2" charset="0"/>
                          <a:ea typeface="+mn-ea"/>
                          <a:cs typeface="Hind" panose="02000000000000000000" pitchFamily="2" charset="0"/>
                        </a:rPr>
                        <a:t>Withholding tax on lease rentals paid by Indian Lessee to IFSC lessor during the tax holiday period is Nil under IT Act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No Withholding tax on ship lease payments, in the nature of royalty or interest, paid to non-residents by units in the IFSC (provided operations commence before 31 March 2024) 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endParaRPr lang="en-US" sz="1600" kern="0" baseline="0" dirty="0">
                        <a:effectLst/>
                        <a:latin typeface="Hind" panose="02000000000000000000" pitchFamily="2" charset="0"/>
                        <a:ea typeface="Tahoma" panose="020B0604030504040204" pitchFamily="34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5052391"/>
                  </a:ext>
                </a:extLst>
              </a:tr>
            </a:tbl>
          </a:graphicData>
        </a:graphic>
      </p:graphicFrame>
    </p:spTree>
    <p:custDataLst>
      <p:custData r:id="rId1"/>
    </p:custDataLst>
    <p:extLst>
      <p:ext uri="{BB962C8B-B14F-4D97-AF65-F5344CB8AC3E}">
        <p14:creationId xmlns:p14="http://schemas.microsoft.com/office/powerpoint/2010/main" val="1808199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4A49E9-D452-F7CE-CB8B-224BDDBF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88" y="192084"/>
            <a:ext cx="11306175" cy="78720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GIFT IFSC enablers for Ship Leasing : Indirect Tax Regime </a:t>
            </a:r>
            <a:endParaRPr lang="en-US" sz="28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4E5E2D-E94C-493B-8735-91C4FA74A12D}"/>
              </a:ext>
            </a:extLst>
          </p:cNvPr>
          <p:cNvSpPr/>
          <p:nvPr/>
        </p:nvSpPr>
        <p:spPr>
          <a:xfrm>
            <a:off x="442912" y="251008"/>
            <a:ext cx="11602133" cy="545137"/>
          </a:xfrm>
          <a:prstGeom prst="rect">
            <a:avLst/>
          </a:prstGeom>
          <a:noFill/>
          <a:ln w="9525"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1097280" rIns="91440" bIns="91440" rtlCol="0" anchor="t" anchorCtr="0"/>
          <a:lstStyle/>
          <a:p>
            <a:pPr marL="228600" indent="-2286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3B25A85-448B-4D24-81DA-FFB45627B7F4}"/>
              </a:ext>
            </a:extLst>
          </p:cNvPr>
          <p:cNvCxnSpPr/>
          <p:nvPr/>
        </p:nvCxnSpPr>
        <p:spPr>
          <a:xfrm>
            <a:off x="442912" y="988590"/>
            <a:ext cx="2736850" cy="0"/>
          </a:xfrm>
          <a:prstGeom prst="line">
            <a:avLst/>
          </a:prstGeom>
          <a:ln w="190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9" name="Google Shape;96;p17">
            <a:extLst>
              <a:ext uri="{FF2B5EF4-FFF2-40B4-BE49-F238E27FC236}">
                <a16:creationId xmlns:a16="http://schemas.microsoft.com/office/drawing/2014/main" id="{EF29C4E4-BA8A-C5C4-AF77-FCDCD025EF51}"/>
              </a:ext>
            </a:extLst>
          </p:cNvPr>
          <p:cNvCxnSpPr/>
          <p:nvPr/>
        </p:nvCxnSpPr>
        <p:spPr>
          <a:xfrm>
            <a:off x="365899" y="859684"/>
            <a:ext cx="10312361" cy="0"/>
          </a:xfrm>
          <a:prstGeom prst="straightConnector1">
            <a:avLst/>
          </a:prstGeom>
          <a:noFill/>
          <a:ln w="9525" cap="flat" cmpd="sng">
            <a:solidFill>
              <a:srgbClr val="FF901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8DE29AA-9CF3-31EE-239B-94A2FE10C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486" y="88133"/>
            <a:ext cx="1054955" cy="900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BEE497-6B12-A7C6-E374-1D6F87A19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197118"/>
              </p:ext>
            </p:extLst>
          </p:nvPr>
        </p:nvGraphicFramePr>
        <p:xfrm>
          <a:off x="442912" y="1834991"/>
          <a:ext cx="11307600" cy="238098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09462">
                  <a:extLst>
                    <a:ext uri="{9D8B030D-6E8A-4147-A177-3AD203B41FA5}">
                      <a16:colId xmlns:a16="http://schemas.microsoft.com/office/drawing/2014/main" val="3902626101"/>
                    </a:ext>
                  </a:extLst>
                </a:gridCol>
                <a:gridCol w="9098138">
                  <a:extLst>
                    <a:ext uri="{9D8B030D-6E8A-4147-A177-3AD203B41FA5}">
                      <a16:colId xmlns:a16="http://schemas.microsoft.com/office/drawing/2014/main" val="1097107363"/>
                    </a:ext>
                  </a:extLst>
                </a:gridCol>
              </a:tblGrid>
              <a:tr h="387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0" baseline="0" dirty="0"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Particulars</a:t>
                      </a:r>
                      <a:endParaRPr lang="en-GB" sz="1500" b="1" kern="0" baseline="0" dirty="0">
                        <a:solidFill>
                          <a:schemeClr val="bg1"/>
                        </a:solidFill>
                        <a:latin typeface="Hind" panose="02000000000000000000" pitchFamily="2" charset="0"/>
                        <a:ea typeface="Roboto" panose="02000000000000000000" pitchFamily="2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kern="0" baseline="0" dirty="0">
                          <a:latin typeface="Hind" panose="02000000000000000000" pitchFamily="2" charset="0"/>
                          <a:cs typeface="Hind" panose="02000000000000000000" pitchFamily="2" charset="0"/>
                        </a:rPr>
                        <a:t>Units in IFSC</a:t>
                      </a:r>
                      <a:endParaRPr lang="en-GB" sz="1500" b="0" kern="0" baseline="0" dirty="0">
                        <a:solidFill>
                          <a:schemeClr val="bg1"/>
                        </a:solidFill>
                        <a:latin typeface="Hind" panose="02000000000000000000" pitchFamily="2" charset="0"/>
                        <a:ea typeface="Roboto" panose="02000000000000000000" pitchFamily="2" charset="0"/>
                        <a:cs typeface="Hind" panose="02000000000000000000" pitchFamily="2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0791828"/>
                  </a:ext>
                </a:extLst>
              </a:tr>
              <a:tr h="38716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b="1" kern="0" baseline="0" dirty="0">
                          <a:effectLst/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Input GST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500" kern="0" baseline="0" dirty="0">
                          <a:effectLst/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No input GST on goods / services received from India DTA or non-resident vendors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065513"/>
                  </a:ext>
                </a:extLst>
              </a:tr>
              <a:tr h="8173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b="1" kern="0" baseline="0" dirty="0">
                          <a:effectLst/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Providing Services to Intra-IFSC/Other SEZs units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500" kern="0" baseline="0" dirty="0">
                          <a:effectLst/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No GST to be charged for services provided  to other IFSC or SEZ units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4251099"/>
                  </a:ext>
                </a:extLst>
              </a:tr>
              <a:tr h="68934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b="1" kern="0" baseline="0" dirty="0">
                          <a:effectLst/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Resident entities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500" kern="0" baseline="0" dirty="0">
                          <a:effectLst/>
                          <a:latin typeface="Hind" panose="02000000000000000000" pitchFamily="2" charset="0"/>
                          <a:ea typeface="Tahoma" panose="020B0604030504040204" pitchFamily="34" charset="0"/>
                          <a:cs typeface="Hind" panose="02000000000000000000" pitchFamily="2" charset="0"/>
                        </a:rPr>
                        <a:t>GST applicable on supply made to entities in India DTA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4732233"/>
                  </a:ext>
                </a:extLst>
              </a:tr>
            </a:tbl>
          </a:graphicData>
        </a:graphic>
      </p:graphicFrame>
    </p:spTree>
    <p:custDataLst>
      <p:custData r:id="rId1"/>
    </p:custDataLst>
    <p:extLst>
      <p:ext uri="{BB962C8B-B14F-4D97-AF65-F5344CB8AC3E}">
        <p14:creationId xmlns:p14="http://schemas.microsoft.com/office/powerpoint/2010/main" val="4070201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38DE29AA-9CF3-31EE-239B-94A2FE10C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486" y="88133"/>
            <a:ext cx="1054955" cy="9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6F550E-7BA3-747B-A82D-CD65055A4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Why ship leasing from the IFSC?</a:t>
            </a:r>
            <a:endParaRPr lang="en-IN" sz="28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2CA64B80-C969-C17A-A1C7-190A83756DB8}"/>
              </a:ext>
            </a:extLst>
          </p:cNvPr>
          <p:cNvSpPr txBox="1"/>
          <p:nvPr/>
        </p:nvSpPr>
        <p:spPr>
          <a:xfrm>
            <a:off x="1671473" y="1573179"/>
            <a:ext cx="2700000" cy="1440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0" tIns="2540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20"/>
              </a:spcBef>
            </a:pP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b="1" spc="-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Unified</a:t>
            </a:r>
            <a:r>
              <a:rPr b="1" spc="-2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-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regulatory</a:t>
            </a:r>
            <a:r>
              <a:rPr b="1" spc="-2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endParaRPr lang="en-GB" b="1" spc="-20" dirty="0">
              <a:solidFill>
                <a:srgbClr val="FFFFFF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b="1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regime</a:t>
            </a: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3CF593B8-2187-6D87-D7C2-2C8D27883813}"/>
              </a:ext>
            </a:extLst>
          </p:cNvPr>
          <p:cNvSpPr txBox="1"/>
          <p:nvPr/>
        </p:nvSpPr>
        <p:spPr>
          <a:xfrm>
            <a:off x="4723371" y="1569450"/>
            <a:ext cx="2700000" cy="1440000"/>
          </a:xfrm>
          <a:prstGeom prst="rect">
            <a:avLst/>
          </a:prstGeom>
          <a:solidFill>
            <a:srgbClr val="DEDEDE"/>
          </a:solidFill>
        </p:spPr>
        <p:txBody>
          <a:bodyPr vert="horz" wrap="square" lIns="0" tIns="2540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20"/>
              </a:spcBef>
            </a:pPr>
            <a:endParaRPr lang="en-US" dirty="0">
              <a:latin typeface="Hind" panose="02000000000000000000" pitchFamily="2" charset="0"/>
              <a:cs typeface="Hind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b="1" spc="-45" dirty="0">
                <a:latin typeface="Hind" panose="02000000000000000000" pitchFamily="2" charset="0"/>
                <a:cs typeface="Hind" panose="02000000000000000000" pitchFamily="2" charset="0"/>
              </a:rPr>
              <a:t>Competitive </a:t>
            </a:r>
          </a:p>
          <a:p>
            <a:pPr algn="ctr">
              <a:lnSpc>
                <a:spcPct val="100000"/>
              </a:lnSpc>
            </a:pPr>
            <a:r>
              <a:rPr lang="en-GB" b="1" spc="-45" dirty="0">
                <a:latin typeface="Hind" panose="02000000000000000000" pitchFamily="2" charset="0"/>
                <a:cs typeface="Hind" panose="02000000000000000000" pitchFamily="2" charset="0"/>
              </a:rPr>
              <a:t>Tax Regime</a:t>
            </a: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522723CE-1F4B-59B3-013D-28BA70C885E2}"/>
              </a:ext>
            </a:extLst>
          </p:cNvPr>
          <p:cNvSpPr txBox="1"/>
          <p:nvPr/>
        </p:nvSpPr>
        <p:spPr>
          <a:xfrm>
            <a:off x="7775269" y="1573179"/>
            <a:ext cx="2700000" cy="1440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0" tIns="83185" rIns="0" bIns="0" rtlCol="0" anchor="ctr">
            <a:spAutoFit/>
          </a:bodyPr>
          <a:lstStyle/>
          <a:p>
            <a:pPr marR="78105" indent="-1905" algn="ctr">
              <a:lnSpc>
                <a:spcPct val="100000"/>
              </a:lnSpc>
              <a:spcBef>
                <a:spcPts val="655"/>
              </a:spcBef>
            </a:pPr>
            <a:r>
              <a:rPr b="1" spc="-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Liberal </a:t>
            </a:r>
            <a:r>
              <a:rPr b="1" spc="-1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policies enabling </a:t>
            </a:r>
            <a:r>
              <a:rPr b="1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flow </a:t>
            </a:r>
            <a:r>
              <a:rPr b="1" spc="-29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of </a:t>
            </a:r>
            <a:r>
              <a:rPr b="1" spc="-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finance, </a:t>
            </a:r>
            <a:r>
              <a:rPr b="1" spc="-1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financial </a:t>
            </a:r>
            <a:r>
              <a:rPr b="1" spc="-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products </a:t>
            </a:r>
            <a:r>
              <a:rPr b="1" spc="-29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and</a:t>
            </a:r>
            <a:r>
              <a:rPr b="1" spc="-1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-1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services </a:t>
            </a:r>
            <a:r>
              <a:rPr b="1" spc="-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across</a:t>
            </a:r>
            <a:r>
              <a:rPr b="1" spc="-1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-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borders</a:t>
            </a: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79C08204-A6FE-2DB2-E96E-9DD96B130AAA}"/>
              </a:ext>
            </a:extLst>
          </p:cNvPr>
          <p:cNvSpPr txBox="1"/>
          <p:nvPr/>
        </p:nvSpPr>
        <p:spPr>
          <a:xfrm>
            <a:off x="1671473" y="3219225"/>
            <a:ext cx="2700000" cy="1440000"/>
          </a:xfrm>
          <a:prstGeom prst="rect">
            <a:avLst/>
          </a:prstGeom>
          <a:solidFill>
            <a:srgbClr val="DEDEDE"/>
          </a:solidFill>
        </p:spPr>
        <p:txBody>
          <a:bodyPr vert="horz" wrap="square" lIns="0" tIns="83185" rIns="0" bIns="0" rtlCol="0" anchor="ctr">
            <a:spAutoFit/>
          </a:bodyPr>
          <a:lstStyle/>
          <a:p>
            <a:pPr marR="157480" indent="-635" algn="ctr">
              <a:lnSpc>
                <a:spcPct val="100000"/>
              </a:lnSpc>
              <a:spcBef>
                <a:spcPts val="655"/>
              </a:spcBef>
            </a:pPr>
            <a:r>
              <a:rPr b="1" spc="15" dirty="0">
                <a:latin typeface="Hind" panose="02000000000000000000" pitchFamily="2" charset="0"/>
                <a:cs typeface="Hind" panose="02000000000000000000" pitchFamily="2" charset="0"/>
              </a:rPr>
              <a:t>Deemed </a:t>
            </a:r>
            <a:r>
              <a:rPr b="1" spc="-10" dirty="0">
                <a:latin typeface="Hind" panose="02000000000000000000" pitchFamily="2" charset="0"/>
                <a:cs typeface="Hind" panose="02000000000000000000" pitchFamily="2" charset="0"/>
              </a:rPr>
              <a:t>foreign </a:t>
            </a:r>
            <a:r>
              <a:rPr b="1" spc="-5" dirty="0"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-10" dirty="0">
                <a:latin typeface="Hind" panose="02000000000000000000" pitchFamily="2" charset="0"/>
                <a:cs typeface="Hind" panose="02000000000000000000" pitchFamily="2" charset="0"/>
              </a:rPr>
              <a:t>jurisdiction</a:t>
            </a:r>
            <a:r>
              <a:rPr b="1" spc="-15" dirty="0"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lang="en-GB" b="1" spc="-15" dirty="0">
                <a:latin typeface="Hind" panose="02000000000000000000" pitchFamily="2" charset="0"/>
                <a:cs typeface="Hind" panose="02000000000000000000" pitchFamily="2" charset="0"/>
              </a:rPr>
              <a:t>– free </a:t>
            </a:r>
            <a:r>
              <a:rPr b="1" spc="-5" dirty="0">
                <a:latin typeface="Hind" panose="02000000000000000000" pitchFamily="2" charset="0"/>
                <a:cs typeface="Hind" panose="02000000000000000000" pitchFamily="2" charset="0"/>
              </a:rPr>
              <a:t>from</a:t>
            </a:r>
            <a:r>
              <a:rPr b="1" spc="-15" dirty="0"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dirty="0">
                <a:latin typeface="Hind" panose="02000000000000000000" pitchFamily="2" charset="0"/>
                <a:cs typeface="Hind" panose="02000000000000000000" pitchFamily="2" charset="0"/>
              </a:rPr>
              <a:t>exchange </a:t>
            </a:r>
            <a:r>
              <a:rPr b="1" spc="-295" dirty="0"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-5" dirty="0">
                <a:latin typeface="Hind" panose="02000000000000000000" pitchFamily="2" charset="0"/>
                <a:cs typeface="Hind" panose="02000000000000000000" pitchFamily="2" charset="0"/>
              </a:rPr>
              <a:t>control </a:t>
            </a:r>
            <a:r>
              <a:rPr b="1" dirty="0">
                <a:latin typeface="Hind" panose="02000000000000000000" pitchFamily="2" charset="0"/>
                <a:cs typeface="Hind" panose="02000000000000000000" pitchFamily="2" charset="0"/>
              </a:rPr>
              <a:t>perspective</a:t>
            </a: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6AAFB0C5-5DED-F895-67CA-75FBCF9FAD55}"/>
              </a:ext>
            </a:extLst>
          </p:cNvPr>
          <p:cNvSpPr txBox="1"/>
          <p:nvPr/>
        </p:nvSpPr>
        <p:spPr>
          <a:xfrm>
            <a:off x="4723371" y="3219225"/>
            <a:ext cx="2700000" cy="1440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0" tIns="6350" rIns="0" bIns="0" rtlCol="0" anchor="ctr">
            <a:spAutoFit/>
          </a:bodyPr>
          <a:lstStyle/>
          <a:p>
            <a:pPr marR="521970" lvl="1" indent="-71120" algn="ctr"/>
            <a:r>
              <a:rPr b="1" spc="2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State-of-the</a:t>
            </a:r>
            <a:r>
              <a:rPr lang="en-GB" b="1" spc="2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2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art</a:t>
            </a:r>
            <a:r>
              <a:rPr lang="en-GB" b="1" spc="2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-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infrastructure</a:t>
            </a: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13EC1333-53E4-D1DC-4C5E-845378CF86A9}"/>
              </a:ext>
            </a:extLst>
          </p:cNvPr>
          <p:cNvSpPr txBox="1"/>
          <p:nvPr/>
        </p:nvSpPr>
        <p:spPr>
          <a:xfrm>
            <a:off x="7775269" y="3219225"/>
            <a:ext cx="2700000" cy="1440000"/>
          </a:xfrm>
          <a:prstGeom prst="rect">
            <a:avLst/>
          </a:prstGeom>
          <a:solidFill>
            <a:srgbClr val="DEDEDE"/>
          </a:solidFill>
        </p:spPr>
        <p:txBody>
          <a:bodyPr vert="horz" wrap="square" lIns="0" tIns="254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b="1" spc="-10" dirty="0">
                <a:latin typeface="Hind" panose="02000000000000000000" pitchFamily="2" charset="0"/>
                <a:cs typeface="Hind" panose="02000000000000000000" pitchFamily="2" charset="0"/>
              </a:rPr>
              <a:t>Skilled</a:t>
            </a:r>
            <a:r>
              <a:rPr b="1" spc="-35" dirty="0"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5" dirty="0">
                <a:latin typeface="Hind" panose="02000000000000000000" pitchFamily="2" charset="0"/>
                <a:cs typeface="Hind" panose="02000000000000000000" pitchFamily="2" charset="0"/>
              </a:rPr>
              <a:t>talent</a:t>
            </a: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C841D43B-21A6-CC0C-B03D-A879E010A3C6}"/>
              </a:ext>
            </a:extLst>
          </p:cNvPr>
          <p:cNvSpPr txBox="1"/>
          <p:nvPr/>
        </p:nvSpPr>
        <p:spPr>
          <a:xfrm>
            <a:off x="1671473" y="4865271"/>
            <a:ext cx="2700000" cy="1440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0" tIns="2540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20"/>
              </a:spcBef>
            </a:pP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b="1" spc="1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Maritime</a:t>
            </a:r>
            <a:r>
              <a:rPr b="1" spc="-1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-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cluster</a:t>
            </a: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DC6A2086-BC0E-8C7D-E709-17135B0A2DBA}"/>
              </a:ext>
            </a:extLst>
          </p:cNvPr>
          <p:cNvSpPr txBox="1"/>
          <p:nvPr/>
        </p:nvSpPr>
        <p:spPr>
          <a:xfrm>
            <a:off x="4723371" y="4863438"/>
            <a:ext cx="2700000" cy="1440000"/>
          </a:xfrm>
          <a:prstGeom prst="rect">
            <a:avLst/>
          </a:prstGeom>
          <a:solidFill>
            <a:srgbClr val="DEDEDE"/>
          </a:solidFill>
        </p:spPr>
        <p:txBody>
          <a:bodyPr vert="horz" wrap="square" lIns="0" tIns="2540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20"/>
              </a:spcBef>
            </a:pP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b="1" spc="10" dirty="0">
                <a:latin typeface="Hind" panose="02000000000000000000" pitchFamily="2" charset="0"/>
                <a:cs typeface="Hind" panose="02000000000000000000" pitchFamily="2" charset="0"/>
              </a:rPr>
              <a:t>Maritime</a:t>
            </a:r>
            <a:r>
              <a:rPr b="1" spc="-30" dirty="0"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-15" dirty="0">
                <a:latin typeface="Hind" panose="02000000000000000000" pitchFamily="2" charset="0"/>
                <a:cs typeface="Hind" panose="02000000000000000000" pitchFamily="2" charset="0"/>
              </a:rPr>
              <a:t>university</a:t>
            </a: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1F1F2B1E-C71C-5EA0-D10A-1AF8C1E49C46}"/>
              </a:ext>
            </a:extLst>
          </p:cNvPr>
          <p:cNvSpPr txBox="1"/>
          <p:nvPr/>
        </p:nvSpPr>
        <p:spPr>
          <a:xfrm>
            <a:off x="7775269" y="4865271"/>
            <a:ext cx="2700000" cy="1440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0" tIns="2540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20"/>
              </a:spcBef>
            </a:pP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b="1" spc="10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Maritime</a:t>
            </a:r>
            <a:r>
              <a:rPr b="1" spc="-2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ecosystem</a:t>
            </a: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511511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custData r:id="rId1"/>
    </p:custDataLst>
    <p:extLst>
      <p:ext uri="{BB962C8B-B14F-4D97-AF65-F5344CB8AC3E}">
        <p14:creationId xmlns:p14="http://schemas.microsoft.com/office/powerpoint/2010/main" val="158055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254681"/>
            <a:ext cx="5430981" cy="398310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748636" y="1251384"/>
            <a:ext cx="3571340" cy="3992630"/>
          </a:xfrm>
          <a:custGeom>
            <a:avLst/>
            <a:gdLst/>
            <a:ahLst/>
            <a:cxnLst/>
            <a:rect l="l" t="t" r="r" b="b"/>
            <a:pathLst>
              <a:path w="5888990" h="6583680">
                <a:moveTo>
                  <a:pt x="0" y="6583680"/>
                </a:moveTo>
                <a:lnTo>
                  <a:pt x="5888735" y="6583680"/>
                </a:lnTo>
                <a:lnTo>
                  <a:pt x="5888735" y="0"/>
                </a:lnTo>
                <a:lnTo>
                  <a:pt x="0" y="0"/>
                </a:lnTo>
                <a:lnTo>
                  <a:pt x="0" y="6583680"/>
                </a:lnTo>
                <a:close/>
              </a:path>
            </a:pathLst>
          </a:custGeom>
          <a:solidFill>
            <a:srgbClr val="5B818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/>
          <p:nvPr/>
        </p:nvSpPr>
        <p:spPr>
          <a:xfrm>
            <a:off x="4009773" y="2945566"/>
            <a:ext cx="3465439" cy="2298612"/>
          </a:xfrm>
          <a:custGeom>
            <a:avLst/>
            <a:gdLst/>
            <a:ahLst/>
            <a:cxnLst/>
            <a:rect l="l" t="t" r="r" b="b"/>
            <a:pathLst>
              <a:path w="5714365" h="3790315">
                <a:moveTo>
                  <a:pt x="141414" y="3790044"/>
                </a:moveTo>
                <a:lnTo>
                  <a:pt x="80048" y="3681931"/>
                </a:lnTo>
                <a:lnTo>
                  <a:pt x="87447" y="3623144"/>
                </a:lnTo>
                <a:lnTo>
                  <a:pt x="89218" y="3586873"/>
                </a:lnTo>
                <a:lnTo>
                  <a:pt x="84735" y="3558110"/>
                </a:lnTo>
                <a:lnTo>
                  <a:pt x="73372" y="3521847"/>
                </a:lnTo>
                <a:lnTo>
                  <a:pt x="60524" y="3485716"/>
                </a:lnTo>
                <a:lnTo>
                  <a:pt x="43973" y="3439578"/>
                </a:lnTo>
                <a:lnTo>
                  <a:pt x="26681" y="3386771"/>
                </a:lnTo>
                <a:lnTo>
                  <a:pt x="11613" y="3330628"/>
                </a:lnTo>
                <a:lnTo>
                  <a:pt x="1731" y="3274487"/>
                </a:lnTo>
                <a:lnTo>
                  <a:pt x="0" y="3221681"/>
                </a:lnTo>
                <a:lnTo>
                  <a:pt x="5444" y="3165333"/>
                </a:lnTo>
                <a:lnTo>
                  <a:pt x="13128" y="3115069"/>
                </a:lnTo>
                <a:lnTo>
                  <a:pt x="22091" y="3068966"/>
                </a:lnTo>
                <a:lnTo>
                  <a:pt x="31374" y="3025104"/>
                </a:lnTo>
                <a:lnTo>
                  <a:pt x="40017" y="2981562"/>
                </a:lnTo>
                <a:lnTo>
                  <a:pt x="61591" y="2894745"/>
                </a:lnTo>
                <a:lnTo>
                  <a:pt x="78592" y="2835351"/>
                </a:lnTo>
                <a:lnTo>
                  <a:pt x="97547" y="2772284"/>
                </a:lnTo>
                <a:lnTo>
                  <a:pt x="116815" y="2710780"/>
                </a:lnTo>
                <a:lnTo>
                  <a:pt x="134755" y="2656077"/>
                </a:lnTo>
                <a:lnTo>
                  <a:pt x="149725" y="2613412"/>
                </a:lnTo>
                <a:lnTo>
                  <a:pt x="174468" y="2558841"/>
                </a:lnTo>
                <a:lnTo>
                  <a:pt x="185098" y="2529659"/>
                </a:lnTo>
                <a:lnTo>
                  <a:pt x="188225" y="2497976"/>
                </a:lnTo>
                <a:lnTo>
                  <a:pt x="180099" y="2461292"/>
                </a:lnTo>
                <a:lnTo>
                  <a:pt x="158315" y="2422310"/>
                </a:lnTo>
                <a:lnTo>
                  <a:pt x="130905" y="2384582"/>
                </a:lnTo>
                <a:lnTo>
                  <a:pt x="109749" y="2346854"/>
                </a:lnTo>
                <a:lnTo>
                  <a:pt x="106726" y="2307871"/>
                </a:lnTo>
                <a:lnTo>
                  <a:pt x="113435" y="2280059"/>
                </a:lnTo>
                <a:lnTo>
                  <a:pt x="122880" y="2239192"/>
                </a:lnTo>
                <a:lnTo>
                  <a:pt x="134044" y="2189101"/>
                </a:lnTo>
                <a:lnTo>
                  <a:pt x="145911" y="2133617"/>
                </a:lnTo>
                <a:lnTo>
                  <a:pt x="157467" y="2076569"/>
                </a:lnTo>
                <a:lnTo>
                  <a:pt x="167694" y="2021788"/>
                </a:lnTo>
                <a:lnTo>
                  <a:pt x="175576" y="1973104"/>
                </a:lnTo>
                <a:lnTo>
                  <a:pt x="180099" y="1934346"/>
                </a:lnTo>
                <a:lnTo>
                  <a:pt x="178228" y="1889149"/>
                </a:lnTo>
                <a:lnTo>
                  <a:pt x="169956" y="1852916"/>
                </a:lnTo>
                <a:lnTo>
                  <a:pt x="163285" y="1818603"/>
                </a:lnTo>
                <a:lnTo>
                  <a:pt x="166220" y="1779169"/>
                </a:lnTo>
                <a:lnTo>
                  <a:pt x="186762" y="1727569"/>
                </a:lnTo>
                <a:lnTo>
                  <a:pt x="285360" y="1472749"/>
                </a:lnTo>
                <a:lnTo>
                  <a:pt x="450240" y="1009696"/>
                </a:lnTo>
                <a:lnTo>
                  <a:pt x="605113" y="565402"/>
                </a:lnTo>
                <a:lnTo>
                  <a:pt x="673690" y="366861"/>
                </a:lnTo>
                <a:lnTo>
                  <a:pt x="894327" y="193023"/>
                </a:lnTo>
                <a:lnTo>
                  <a:pt x="1013035" y="101726"/>
                </a:lnTo>
                <a:lnTo>
                  <a:pt x="1070460" y="62955"/>
                </a:lnTo>
                <a:lnTo>
                  <a:pt x="1107248" y="46693"/>
                </a:lnTo>
                <a:lnTo>
                  <a:pt x="1155396" y="30016"/>
                </a:lnTo>
                <a:lnTo>
                  <a:pt x="1212301" y="13342"/>
                </a:lnTo>
                <a:lnTo>
                  <a:pt x="1266705" y="1670"/>
                </a:lnTo>
                <a:lnTo>
                  <a:pt x="1307350" y="0"/>
                </a:lnTo>
                <a:lnTo>
                  <a:pt x="1470143" y="22617"/>
                </a:lnTo>
                <a:lnTo>
                  <a:pt x="1789269" y="65868"/>
                </a:lnTo>
                <a:lnTo>
                  <a:pt x="2100892" y="107866"/>
                </a:lnTo>
                <a:lnTo>
                  <a:pt x="2241175" y="126729"/>
                </a:lnTo>
                <a:lnTo>
                  <a:pt x="2788123" y="366861"/>
                </a:lnTo>
                <a:lnTo>
                  <a:pt x="2835339" y="386144"/>
                </a:lnTo>
                <a:lnTo>
                  <a:pt x="2865668" y="396046"/>
                </a:lnTo>
                <a:lnTo>
                  <a:pt x="2892242" y="399695"/>
                </a:lnTo>
                <a:lnTo>
                  <a:pt x="2928192" y="400216"/>
                </a:lnTo>
                <a:lnTo>
                  <a:pt x="2974677" y="397505"/>
                </a:lnTo>
                <a:lnTo>
                  <a:pt x="3024914" y="393543"/>
                </a:lnTo>
                <a:lnTo>
                  <a:pt x="3080154" y="394583"/>
                </a:lnTo>
                <a:lnTo>
                  <a:pt x="3141646" y="406879"/>
                </a:lnTo>
                <a:lnTo>
                  <a:pt x="3180956" y="420033"/>
                </a:lnTo>
                <a:lnTo>
                  <a:pt x="3216005" y="432075"/>
                </a:lnTo>
                <a:lnTo>
                  <a:pt x="3252536" y="441895"/>
                </a:lnTo>
                <a:lnTo>
                  <a:pt x="3296292" y="448379"/>
                </a:lnTo>
                <a:lnTo>
                  <a:pt x="3353019" y="450417"/>
                </a:lnTo>
                <a:lnTo>
                  <a:pt x="3428459" y="446897"/>
                </a:lnTo>
                <a:lnTo>
                  <a:pt x="3481893" y="444810"/>
                </a:lnTo>
                <a:lnTo>
                  <a:pt x="3537369" y="446205"/>
                </a:lnTo>
                <a:lnTo>
                  <a:pt x="3593724" y="450561"/>
                </a:lnTo>
                <a:lnTo>
                  <a:pt x="3649799" y="457359"/>
                </a:lnTo>
                <a:lnTo>
                  <a:pt x="3704434" y="466078"/>
                </a:lnTo>
                <a:lnTo>
                  <a:pt x="3756467" y="476197"/>
                </a:lnTo>
                <a:lnTo>
                  <a:pt x="3804738" y="487196"/>
                </a:lnTo>
                <a:lnTo>
                  <a:pt x="3848087" y="498555"/>
                </a:lnTo>
                <a:lnTo>
                  <a:pt x="3885352" y="509753"/>
                </a:lnTo>
                <a:lnTo>
                  <a:pt x="3915374" y="520269"/>
                </a:lnTo>
                <a:lnTo>
                  <a:pt x="3943385" y="529548"/>
                </a:lnTo>
                <a:lnTo>
                  <a:pt x="4007648" y="548666"/>
                </a:lnTo>
                <a:lnTo>
                  <a:pt x="4074630" y="579469"/>
                </a:lnTo>
                <a:lnTo>
                  <a:pt x="4106040" y="603355"/>
                </a:lnTo>
                <a:lnTo>
                  <a:pt x="4134408" y="635084"/>
                </a:lnTo>
                <a:lnTo>
                  <a:pt x="4158495" y="676298"/>
                </a:lnTo>
                <a:lnTo>
                  <a:pt x="4177059" y="728638"/>
                </a:lnTo>
                <a:lnTo>
                  <a:pt x="4188861" y="793743"/>
                </a:lnTo>
                <a:lnTo>
                  <a:pt x="4207410" y="987808"/>
                </a:lnTo>
                <a:lnTo>
                  <a:pt x="4222206" y="1180620"/>
                </a:lnTo>
                <a:lnTo>
                  <a:pt x="4232000" y="1328408"/>
                </a:lnTo>
                <a:lnTo>
                  <a:pt x="4235542" y="1387398"/>
                </a:lnTo>
                <a:lnTo>
                  <a:pt x="4248882" y="1600839"/>
                </a:lnTo>
                <a:lnTo>
                  <a:pt x="4094431" y="1914129"/>
                </a:lnTo>
                <a:lnTo>
                  <a:pt x="4013766" y="2081093"/>
                </a:lnTo>
                <a:lnTo>
                  <a:pt x="3980625" y="2158009"/>
                </a:lnTo>
                <a:lnTo>
                  <a:pt x="3968744" y="2201157"/>
                </a:lnTo>
                <a:lnTo>
                  <a:pt x="3964449" y="2218785"/>
                </a:lnTo>
                <a:lnTo>
                  <a:pt x="3956889" y="2248079"/>
                </a:lnTo>
                <a:lnTo>
                  <a:pt x="3946555" y="2287418"/>
                </a:lnTo>
                <a:lnTo>
                  <a:pt x="3933935" y="2335180"/>
                </a:lnTo>
                <a:lnTo>
                  <a:pt x="3919517" y="2389742"/>
                </a:lnTo>
                <a:lnTo>
                  <a:pt x="3903789" y="2449483"/>
                </a:lnTo>
                <a:lnTo>
                  <a:pt x="3887241" y="2512780"/>
                </a:lnTo>
                <a:lnTo>
                  <a:pt x="3870361" y="2578012"/>
                </a:lnTo>
                <a:lnTo>
                  <a:pt x="3853637" y="2643557"/>
                </a:lnTo>
                <a:lnTo>
                  <a:pt x="3837557" y="2707793"/>
                </a:lnTo>
                <a:lnTo>
                  <a:pt x="3822611" y="2769098"/>
                </a:lnTo>
                <a:lnTo>
                  <a:pt x="3809288" y="2825850"/>
                </a:lnTo>
                <a:lnTo>
                  <a:pt x="3798074" y="2876426"/>
                </a:lnTo>
                <a:lnTo>
                  <a:pt x="3789460" y="2919206"/>
                </a:lnTo>
                <a:lnTo>
                  <a:pt x="3781982" y="2974886"/>
                </a:lnTo>
                <a:lnTo>
                  <a:pt x="3780706" y="3000453"/>
                </a:lnTo>
                <a:lnTo>
                  <a:pt x="3777081" y="3038534"/>
                </a:lnTo>
                <a:lnTo>
                  <a:pt x="3771415" y="3086941"/>
                </a:lnTo>
                <a:lnTo>
                  <a:pt x="3764013" y="3143487"/>
                </a:lnTo>
                <a:lnTo>
                  <a:pt x="3755182" y="3205983"/>
                </a:lnTo>
                <a:lnTo>
                  <a:pt x="3745228" y="3272243"/>
                </a:lnTo>
                <a:lnTo>
                  <a:pt x="3734457" y="3340077"/>
                </a:lnTo>
                <a:lnTo>
                  <a:pt x="3723175" y="3407299"/>
                </a:lnTo>
                <a:lnTo>
                  <a:pt x="3711689" y="3471721"/>
                </a:lnTo>
                <a:lnTo>
                  <a:pt x="3700305" y="3531154"/>
                </a:lnTo>
                <a:lnTo>
                  <a:pt x="3689330" y="3583412"/>
                </a:lnTo>
                <a:lnTo>
                  <a:pt x="3679069" y="3626307"/>
                </a:lnTo>
                <a:lnTo>
                  <a:pt x="3661916" y="3675255"/>
                </a:lnTo>
                <a:lnTo>
                  <a:pt x="3621788" y="3738723"/>
                </a:lnTo>
                <a:lnTo>
                  <a:pt x="3591378" y="3790044"/>
                </a:lnTo>
              </a:path>
              <a:path w="5714365" h="3790315">
                <a:moveTo>
                  <a:pt x="5714163" y="42296"/>
                </a:moveTo>
                <a:lnTo>
                  <a:pt x="5439478" y="236794"/>
                </a:lnTo>
                <a:lnTo>
                  <a:pt x="5045976" y="650337"/>
                </a:lnTo>
                <a:lnTo>
                  <a:pt x="4932164" y="662221"/>
                </a:lnTo>
                <a:lnTo>
                  <a:pt x="4860876" y="670352"/>
                </a:lnTo>
                <a:lnTo>
                  <a:pt x="4802096" y="678483"/>
                </a:lnTo>
                <a:lnTo>
                  <a:pt x="4725808" y="690367"/>
                </a:lnTo>
                <a:lnTo>
                  <a:pt x="4603552" y="737368"/>
                </a:lnTo>
                <a:lnTo>
                  <a:pt x="4458163" y="821266"/>
                </a:lnTo>
                <a:lnTo>
                  <a:pt x="4336538" y="901414"/>
                </a:lnTo>
                <a:lnTo>
                  <a:pt x="4285574" y="937163"/>
                </a:lnTo>
                <a:lnTo>
                  <a:pt x="4137994" y="1030337"/>
                </a:lnTo>
                <a:lnTo>
                  <a:pt x="4055449" y="1082238"/>
                </a:lnTo>
                <a:lnTo>
                  <a:pt x="4007926" y="1111628"/>
                </a:lnTo>
                <a:lnTo>
                  <a:pt x="3965406" y="1137265"/>
                </a:lnTo>
                <a:lnTo>
                  <a:pt x="3944026" y="1150645"/>
                </a:lnTo>
                <a:lnTo>
                  <a:pt x="3883709" y="1188763"/>
                </a:lnTo>
                <a:lnTo>
                  <a:pt x="3845828" y="1211204"/>
                </a:lnTo>
                <a:lnTo>
                  <a:pt x="3803501" y="1234368"/>
                </a:lnTo>
                <a:lnTo>
                  <a:pt x="3757258" y="1257109"/>
                </a:lnTo>
                <a:lnTo>
                  <a:pt x="3707624" y="1278277"/>
                </a:lnTo>
                <a:lnTo>
                  <a:pt x="3655129" y="1296726"/>
                </a:lnTo>
                <a:lnTo>
                  <a:pt x="3600300" y="1311306"/>
                </a:lnTo>
                <a:lnTo>
                  <a:pt x="3543665" y="1320869"/>
                </a:lnTo>
                <a:lnTo>
                  <a:pt x="3485751" y="1324268"/>
                </a:lnTo>
              </a:path>
            </a:pathLst>
          </a:custGeom>
          <a:ln w="33354">
            <a:solidFill>
              <a:srgbClr val="7C9A9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6"/>
          <p:cNvSpPr/>
          <p:nvPr/>
        </p:nvSpPr>
        <p:spPr>
          <a:xfrm>
            <a:off x="5883651" y="2179026"/>
            <a:ext cx="118608" cy="1415982"/>
          </a:xfrm>
          <a:custGeom>
            <a:avLst/>
            <a:gdLst/>
            <a:ahLst/>
            <a:cxnLst/>
            <a:rect l="l" t="t" r="r" b="b"/>
            <a:pathLst>
              <a:path w="195579" h="2334895">
                <a:moveTo>
                  <a:pt x="195102" y="0"/>
                </a:moveTo>
                <a:lnTo>
                  <a:pt x="95051" y="1007197"/>
                </a:lnTo>
                <a:lnTo>
                  <a:pt x="52425" y="1401777"/>
                </a:lnTo>
                <a:lnTo>
                  <a:pt x="29183" y="1612511"/>
                </a:lnTo>
                <a:lnTo>
                  <a:pt x="17198" y="1710685"/>
                </a:lnTo>
                <a:lnTo>
                  <a:pt x="8340" y="1767586"/>
                </a:lnTo>
                <a:lnTo>
                  <a:pt x="1669" y="1889945"/>
                </a:lnTo>
                <a:lnTo>
                  <a:pt x="0" y="2081086"/>
                </a:lnTo>
                <a:lnTo>
                  <a:pt x="831" y="2257219"/>
                </a:lnTo>
                <a:lnTo>
                  <a:pt x="1664" y="2334550"/>
                </a:lnTo>
              </a:path>
            </a:pathLst>
          </a:custGeom>
          <a:ln w="333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38521" y="1241270"/>
            <a:ext cx="3746682" cy="401285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5285893"/>
            <a:ext cx="12199702" cy="1600175"/>
          </a:xfrm>
          <a:custGeom>
            <a:avLst/>
            <a:gdLst/>
            <a:ahLst/>
            <a:cxnLst/>
            <a:rect l="l" t="t" r="r" b="b"/>
            <a:pathLst>
              <a:path w="20116800" h="2030095">
                <a:moveTo>
                  <a:pt x="0" y="2029993"/>
                </a:moveTo>
                <a:lnTo>
                  <a:pt x="20104099" y="2029993"/>
                </a:lnTo>
                <a:lnTo>
                  <a:pt x="20104099" y="1281"/>
                </a:lnTo>
                <a:lnTo>
                  <a:pt x="0" y="1281"/>
                </a:lnTo>
                <a:lnTo>
                  <a:pt x="0" y="2029993"/>
                </a:lnTo>
                <a:close/>
              </a:path>
            </a:pathLst>
          </a:custGeom>
          <a:solidFill>
            <a:srgbClr val="D6D9DB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9" name="object 9"/>
          <p:cNvSpPr/>
          <p:nvPr/>
        </p:nvSpPr>
        <p:spPr>
          <a:xfrm>
            <a:off x="7319821" y="1251384"/>
            <a:ext cx="4879881" cy="3992630"/>
          </a:xfrm>
          <a:custGeom>
            <a:avLst/>
            <a:gdLst/>
            <a:ahLst/>
            <a:cxnLst/>
            <a:rect l="l" t="t" r="r" b="b"/>
            <a:pathLst>
              <a:path w="8046719" h="6583680">
                <a:moveTo>
                  <a:pt x="-7620" y="6584961"/>
                </a:moveTo>
                <a:lnTo>
                  <a:pt x="8034019" y="6584961"/>
                </a:lnTo>
                <a:lnTo>
                  <a:pt x="8034019" y="5438"/>
                </a:lnTo>
                <a:lnTo>
                  <a:pt x="-7620" y="5438"/>
                </a:lnTo>
                <a:lnTo>
                  <a:pt x="-7620" y="6584961"/>
                </a:lnTo>
                <a:close/>
              </a:path>
            </a:pathLst>
          </a:custGeom>
          <a:solidFill>
            <a:srgbClr val="C6C9D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19821" y="1822717"/>
            <a:ext cx="4872179" cy="343515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81416" y="480866"/>
            <a:ext cx="7563024" cy="546775"/>
          </a:xfrm>
          <a:prstGeom prst="rect">
            <a:avLst/>
          </a:prstGeom>
        </p:spPr>
        <p:txBody>
          <a:bodyPr vert="horz" wrap="square" lIns="0" tIns="8087" rIns="0" bIns="0" rtlCol="0" anchor="ctr">
            <a:spAutoFit/>
          </a:bodyPr>
          <a:lstStyle/>
          <a:p>
            <a:pPr marL="7701">
              <a:lnSpc>
                <a:spcPts val="4157"/>
              </a:lnSpc>
              <a:spcBef>
                <a:spcPts val="64"/>
              </a:spcBef>
            </a:pPr>
            <a:r>
              <a:rPr lang="en-GB" sz="3729" spc="185" dirty="0">
                <a:solidFill>
                  <a:schemeClr val="accent1">
                    <a:lumMod val="75000"/>
                  </a:schemeClr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CONFLUENCE</a:t>
            </a:r>
            <a:r>
              <a:rPr lang="en-GB" sz="3729" spc="185" dirty="0">
                <a:solidFill>
                  <a:schemeClr val="bg1">
                    <a:lumMod val="65000"/>
                  </a:schemeClr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</a:t>
            </a:r>
            <a:r>
              <a:rPr lang="en-GB" sz="3729" spc="185" dirty="0">
                <a:solidFill>
                  <a:schemeClr val="accent1">
                    <a:lumMod val="75000"/>
                  </a:schemeClr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OF</a:t>
            </a:r>
            <a:r>
              <a:rPr lang="en-GB" sz="3729" spc="185" dirty="0">
                <a:solidFill>
                  <a:schemeClr val="bg1">
                    <a:lumMod val="65000"/>
                  </a:schemeClr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TRI-</a:t>
            </a:r>
            <a:r>
              <a:rPr sz="3729" spc="185" dirty="0">
                <a:solidFill>
                  <a:schemeClr val="bg1">
                    <a:lumMod val="65000"/>
                  </a:schemeClr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CITIE</a:t>
            </a:r>
            <a:r>
              <a:rPr lang="en-GB" sz="3729" spc="185" dirty="0">
                <a:solidFill>
                  <a:schemeClr val="bg1">
                    <a:lumMod val="65000"/>
                  </a:schemeClr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S</a:t>
            </a:r>
            <a:endParaRPr sz="3729" spc="185" dirty="0">
              <a:solidFill>
                <a:schemeClr val="bg1">
                  <a:lumMod val="65000"/>
                </a:schemeClr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1416" y="5603319"/>
            <a:ext cx="4465926" cy="551516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84714" indent="-77398">
              <a:spcBef>
                <a:spcPts val="364"/>
              </a:spcBef>
              <a:buChar char="•"/>
              <a:tabLst>
                <a:tab pos="85099" algn="l"/>
              </a:tabLst>
            </a:pPr>
            <a:r>
              <a:rPr sz="1600" spc="24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20</a:t>
            </a:r>
            <a:r>
              <a:rPr sz="1600" spc="-42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24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Mins</a:t>
            </a:r>
            <a:r>
              <a:rPr sz="1600" spc="-39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3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from</a:t>
            </a:r>
            <a:r>
              <a:rPr sz="1600" spc="-64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Ahmedabad</a:t>
            </a:r>
            <a:r>
              <a:rPr sz="1600" spc="-39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-6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International</a:t>
            </a:r>
            <a:r>
              <a:rPr sz="1600" spc="-67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6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Airport.</a:t>
            </a:r>
            <a:endParaRPr sz="1600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  <a:p>
            <a:pPr marL="84714" indent="-77398">
              <a:spcBef>
                <a:spcPts val="364"/>
              </a:spcBef>
              <a:buChar char="•"/>
              <a:tabLst>
                <a:tab pos="85099" algn="l"/>
              </a:tabLst>
            </a:pPr>
            <a:r>
              <a:rPr sz="1600" spc="24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15</a:t>
            </a:r>
            <a:r>
              <a:rPr sz="1600" spc="-42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106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M</a:t>
            </a:r>
            <a:r>
              <a:rPr sz="1600" spc="-3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ins</a:t>
            </a:r>
            <a:r>
              <a:rPr sz="1600" spc="-42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9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f</a:t>
            </a:r>
            <a:r>
              <a:rPr sz="1600" spc="-3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r</a:t>
            </a:r>
            <a:r>
              <a:rPr sz="1600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om</a:t>
            </a:r>
            <a:r>
              <a:rPr sz="1600" spc="-42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58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N</a:t>
            </a:r>
            <a:r>
              <a:rPr sz="1600" spc="-9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ea</a:t>
            </a:r>
            <a:r>
              <a:rPr sz="1600" spc="-21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r</a:t>
            </a:r>
            <a:r>
              <a:rPr sz="1600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est</a:t>
            </a:r>
            <a:r>
              <a:rPr sz="1600" spc="-42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-3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R</a:t>
            </a:r>
            <a:r>
              <a:rPr sz="1600" spc="3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ailw</a:t>
            </a:r>
            <a:r>
              <a:rPr sz="1600" spc="-30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a</a:t>
            </a:r>
            <a:r>
              <a:rPr sz="1600" spc="12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y</a:t>
            </a:r>
            <a:r>
              <a:rPr sz="1600" spc="-61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-30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S</a:t>
            </a:r>
            <a:r>
              <a:rPr sz="1600" spc="-6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t</a:t>
            </a:r>
            <a:r>
              <a:rPr sz="1600" spc="-9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a</a:t>
            </a:r>
            <a:r>
              <a:rPr sz="1600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tion.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319821" y="5606616"/>
            <a:ext cx="4872179" cy="551516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8552" marR="700046" indent="-71237">
              <a:spcBef>
                <a:spcPts val="364"/>
              </a:spcBef>
              <a:buChar char="•"/>
              <a:tabLst>
                <a:tab pos="85099" algn="l"/>
              </a:tabLst>
            </a:pPr>
            <a:r>
              <a:rPr sz="1600" spc="100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M</a:t>
            </a:r>
            <a:r>
              <a:rPr sz="1600" spc="-3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e</a:t>
            </a:r>
            <a:r>
              <a:rPr sz="1600" spc="6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t</a:t>
            </a:r>
            <a:r>
              <a:rPr sz="1600" spc="-6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r</a:t>
            </a:r>
            <a:r>
              <a:rPr sz="1600" spc="15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o</a:t>
            </a:r>
            <a:r>
              <a:rPr lang="en-GB" sz="1600" spc="15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/E-Buses</a:t>
            </a:r>
            <a:r>
              <a:rPr sz="1600" spc="-42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39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C</a:t>
            </a:r>
            <a:r>
              <a:rPr sz="1600" spc="9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onnectivity</a:t>
            </a:r>
            <a:r>
              <a:rPr sz="1600" spc="-61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12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t</a:t>
            </a:r>
            <a:r>
              <a:rPr sz="1600" spc="15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o</a:t>
            </a:r>
            <a:r>
              <a:rPr sz="1600" spc="-67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52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A</a:t>
            </a:r>
            <a:r>
              <a:rPr sz="1600" spc="-6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hmedabad</a:t>
            </a:r>
            <a:endParaRPr sz="1600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  <a:p>
            <a:pPr marL="84714" indent="-77398">
              <a:spcBef>
                <a:spcPts val="364"/>
              </a:spcBef>
              <a:buChar char="•"/>
              <a:tabLst>
                <a:tab pos="85099" algn="l"/>
              </a:tabLst>
            </a:pPr>
            <a:r>
              <a:rPr lang="en-IN" sz="1600" spc="24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Mumbai Ahmedabad High Speed </a:t>
            </a:r>
            <a:r>
              <a:rPr sz="1600" spc="30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B</a:t>
            </a:r>
            <a:r>
              <a:rPr sz="1600" spc="-3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ulle</a:t>
            </a:r>
            <a:r>
              <a:rPr sz="1600" spc="15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t</a:t>
            </a:r>
            <a:r>
              <a:rPr sz="1600" spc="-64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600" spc="-79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T</a:t>
            </a:r>
            <a:r>
              <a:rPr sz="1600" spc="-6" dirty="0"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rain</a:t>
            </a:r>
            <a:endParaRPr lang="en-US" sz="1600" spc="-33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08764" y="1700006"/>
            <a:ext cx="1535039" cy="284776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b="1" spc="-49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Gandhinagar</a:t>
            </a:r>
            <a:endParaRPr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86223" y="2781396"/>
            <a:ext cx="1098375" cy="284776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b="1" spc="-42" dirty="0">
                <a:solidFill>
                  <a:srgbClr val="FFFF00"/>
                </a:solidFill>
                <a:latin typeface="Hind" panose="02000000000000000000" pitchFamily="2" charset="0"/>
                <a:cs typeface="Hind" panose="02000000000000000000" pitchFamily="2" charset="0"/>
              </a:rPr>
              <a:t>GIFT</a:t>
            </a:r>
            <a:r>
              <a:rPr b="1" spc="-76" dirty="0">
                <a:solidFill>
                  <a:srgbClr val="FFFF00"/>
                </a:solidFill>
                <a:latin typeface="Hind" panose="02000000000000000000" pitchFamily="2" charset="0"/>
                <a:cs typeface="Hind" panose="02000000000000000000" pitchFamily="2" charset="0"/>
              </a:rPr>
              <a:t> </a:t>
            </a:r>
            <a:r>
              <a:rPr b="1" spc="-21" dirty="0">
                <a:solidFill>
                  <a:srgbClr val="FFFF00"/>
                </a:solidFill>
                <a:latin typeface="Hind" panose="02000000000000000000" pitchFamily="2" charset="0"/>
                <a:cs typeface="Hind" panose="02000000000000000000" pitchFamily="2" charset="0"/>
              </a:rPr>
              <a:t>City</a:t>
            </a:r>
            <a:endParaRPr dirty="0">
              <a:solidFill>
                <a:srgbClr val="FFFF00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08934" y="4299212"/>
            <a:ext cx="1244264" cy="284776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b="1" spc="-45" dirty="0">
                <a:solidFill>
                  <a:srgbClr val="FFFFFF"/>
                </a:solidFill>
                <a:latin typeface="Hind" panose="02000000000000000000" pitchFamily="2" charset="0"/>
                <a:cs typeface="Hind" panose="02000000000000000000" pitchFamily="2" charset="0"/>
              </a:rPr>
              <a:t>Ahmedabad</a:t>
            </a:r>
            <a:endParaRPr sz="728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C48447-7FC1-48D0-9BD2-30AEF0291E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13827"/>
            <a:ext cx="1054955" cy="900000"/>
          </a:xfrm>
          <a:prstGeom prst="rect">
            <a:avLst/>
          </a:prstGeom>
        </p:spPr>
      </p:pic>
    </p:spTree>
    <p:custDataLst>
      <p:custData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55864" y="3622328"/>
            <a:ext cx="2710800" cy="68400"/>
          </a:xfrm>
          <a:custGeom>
            <a:avLst/>
            <a:gdLst/>
            <a:ahLst/>
            <a:cxnLst/>
            <a:rect l="l" t="t" r="r" b="b"/>
            <a:pathLst>
              <a:path w="2786379">
                <a:moveTo>
                  <a:pt x="0" y="0"/>
                </a:moveTo>
                <a:lnTo>
                  <a:pt x="2786296" y="0"/>
                </a:lnTo>
              </a:path>
            </a:pathLst>
          </a:custGeom>
          <a:ln w="9518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>
              <a:latin typeface="Hind" pitchFamily="50" charset="0"/>
              <a:ea typeface="Roboto" panose="02000000000000000000" pitchFamily="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9444" y="1758065"/>
            <a:ext cx="2711245" cy="69151"/>
          </a:xfrm>
          <a:custGeom>
            <a:avLst/>
            <a:gdLst/>
            <a:ahLst/>
            <a:cxnLst/>
            <a:rect l="l" t="t" r="r" b="b"/>
            <a:pathLst>
              <a:path w="3382645">
                <a:moveTo>
                  <a:pt x="0" y="0"/>
                </a:moveTo>
                <a:lnTo>
                  <a:pt x="3382564" y="0"/>
                </a:lnTo>
              </a:path>
            </a:pathLst>
          </a:custGeom>
          <a:ln w="9518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>
              <a:latin typeface="Hind" pitchFamily="50" charset="0"/>
              <a:ea typeface="Roboto" panose="02000000000000000000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6609" y="216270"/>
            <a:ext cx="6852811" cy="555560"/>
          </a:xfrm>
          <a:prstGeom prst="rect">
            <a:avLst/>
          </a:prstGeom>
        </p:spPr>
        <p:txBody>
          <a:bodyPr vert="horz" wrap="square" lIns="0" tIns="8087" rIns="0" bIns="0" rtlCol="0" anchor="ctr">
            <a:spAutoFit/>
          </a:bodyPr>
          <a:lstStyle/>
          <a:p>
            <a:pPr marL="7701">
              <a:lnSpc>
                <a:spcPts val="4157"/>
              </a:lnSpc>
              <a:spcBef>
                <a:spcPts val="64"/>
              </a:spcBef>
            </a:pPr>
            <a:r>
              <a:rPr sz="3729" spc="185" dirty="0">
                <a:solidFill>
                  <a:srgbClr val="25408F"/>
                </a:solidFill>
                <a:latin typeface="Poppins SemiBold" pitchFamily="50" charset="0"/>
                <a:ea typeface="Roboto" panose="02000000000000000000" pitchFamily="2" charset="0"/>
              </a:rPr>
              <a:t>INTEGRATED</a:t>
            </a:r>
            <a:r>
              <a:rPr lang="en-US" sz="3729" dirty="0">
                <a:latin typeface="Poppins SemiBold" pitchFamily="50" charset="0"/>
                <a:ea typeface="Roboto" panose="02000000000000000000" pitchFamily="2" charset="0"/>
              </a:rPr>
              <a:t> </a:t>
            </a:r>
            <a:r>
              <a:rPr sz="3729" spc="185" dirty="0">
                <a:solidFill>
                  <a:schemeClr val="bg1">
                    <a:lumMod val="65000"/>
                  </a:schemeClr>
                </a:solidFill>
                <a:latin typeface="Poppins SemiBold" pitchFamily="50" charset="0"/>
                <a:ea typeface="Roboto" panose="02000000000000000000" pitchFamily="2" charset="0"/>
              </a:rPr>
              <a:t>DEVE</a:t>
            </a:r>
            <a:r>
              <a:rPr sz="3729" spc="-73" dirty="0">
                <a:solidFill>
                  <a:schemeClr val="bg1">
                    <a:lumMod val="65000"/>
                  </a:schemeClr>
                </a:solidFill>
                <a:latin typeface="Poppins SemiBold" pitchFamily="50" charset="0"/>
                <a:ea typeface="Roboto" panose="02000000000000000000" pitchFamily="2" charset="0"/>
              </a:rPr>
              <a:t>L</a:t>
            </a:r>
            <a:r>
              <a:rPr sz="3729" spc="182" dirty="0">
                <a:solidFill>
                  <a:schemeClr val="bg1">
                    <a:lumMod val="65000"/>
                  </a:schemeClr>
                </a:solidFill>
                <a:latin typeface="Poppins SemiBold" pitchFamily="50" charset="0"/>
                <a:ea typeface="Roboto" panose="02000000000000000000" pitchFamily="2" charset="0"/>
              </a:rPr>
              <a:t>OPMENT</a:t>
            </a:r>
            <a:endParaRPr sz="3729" dirty="0">
              <a:solidFill>
                <a:schemeClr val="bg1">
                  <a:lumMod val="65000"/>
                </a:schemeClr>
              </a:solidFill>
              <a:latin typeface="Poppins SemiBold" pitchFamily="50" charset="0"/>
              <a:ea typeface="Roboto" panose="02000000000000000000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3672" y="1062234"/>
            <a:ext cx="2502306" cy="588606"/>
          </a:xfrm>
          <a:prstGeom prst="rect">
            <a:avLst/>
          </a:prstGeom>
        </p:spPr>
        <p:txBody>
          <a:bodyPr vert="horz" wrap="square" lIns="0" tIns="34273" rIns="0" bIns="0" rtlCol="0">
            <a:spAutoFit/>
          </a:bodyPr>
          <a:lstStyle/>
          <a:p>
            <a:pPr marL="7701" marR="3081">
              <a:spcBef>
                <a:spcPts val="270"/>
              </a:spcBef>
            </a:pPr>
            <a:r>
              <a:rPr spc="91" dirty="0">
                <a:solidFill>
                  <a:srgbClr val="25408F"/>
                </a:solidFill>
                <a:latin typeface="Hind" pitchFamily="50" charset="0"/>
                <a:ea typeface="Roboto" panose="02000000000000000000" pitchFamily="2" charset="0"/>
                <a:cs typeface="Cambria"/>
              </a:rPr>
              <a:t>COMMERCIAL </a:t>
            </a:r>
            <a:r>
              <a:rPr spc="94" dirty="0">
                <a:solidFill>
                  <a:srgbClr val="25408F"/>
                </a:solidFill>
                <a:latin typeface="Hind" pitchFamily="50" charset="0"/>
                <a:ea typeface="Roboto" panose="02000000000000000000" pitchFamily="2" charset="0"/>
                <a:cs typeface="Cambria"/>
              </a:rPr>
              <a:t> </a:t>
            </a:r>
            <a:r>
              <a:rPr spc="9" dirty="0">
                <a:solidFill>
                  <a:srgbClr val="25408F"/>
                </a:solidFill>
                <a:latin typeface="Hind" pitchFamily="50" charset="0"/>
                <a:ea typeface="Roboto" panose="02000000000000000000" pitchFamily="2" charset="0"/>
                <a:cs typeface="Cambria"/>
              </a:rPr>
              <a:t>BUSINESS</a:t>
            </a:r>
            <a:r>
              <a:rPr spc="58" dirty="0">
                <a:solidFill>
                  <a:srgbClr val="25408F"/>
                </a:solidFill>
                <a:latin typeface="Hind" pitchFamily="50" charset="0"/>
                <a:ea typeface="Roboto" panose="02000000000000000000" pitchFamily="2" charset="0"/>
                <a:cs typeface="Cambria"/>
              </a:rPr>
              <a:t> </a:t>
            </a:r>
            <a:r>
              <a:rPr spc="67" dirty="0">
                <a:solidFill>
                  <a:srgbClr val="25408F"/>
                </a:solidFill>
                <a:latin typeface="Hind" pitchFamily="50" charset="0"/>
                <a:ea typeface="Roboto" panose="02000000000000000000" pitchFamily="2" charset="0"/>
                <a:cs typeface="Cambria"/>
              </a:rPr>
              <a:t>DISTRICT</a:t>
            </a:r>
            <a:endParaRPr dirty="0">
              <a:latin typeface="Hind" pitchFamily="50" charset="0"/>
              <a:ea typeface="Roboto" panose="02000000000000000000" pitchFamily="2" charset="0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20477" y="2945523"/>
            <a:ext cx="2670997" cy="588606"/>
          </a:xfrm>
          <a:prstGeom prst="rect">
            <a:avLst/>
          </a:prstGeom>
        </p:spPr>
        <p:txBody>
          <a:bodyPr vert="horz" wrap="square" lIns="0" tIns="34273" rIns="0" bIns="0" rtlCol="0">
            <a:spAutoFit/>
          </a:bodyPr>
          <a:lstStyle>
            <a:defPPr>
              <a:defRPr lang="en-US"/>
            </a:defPPr>
            <a:lvl1pPr marL="7701" marR="3081">
              <a:spcBef>
                <a:spcPts val="270"/>
              </a:spcBef>
              <a:defRPr spc="91">
                <a:solidFill>
                  <a:srgbClr val="25408F"/>
                </a:solidFill>
                <a:latin typeface="Hind" pitchFamily="50" charset="0"/>
                <a:ea typeface="Roboto" panose="02000000000000000000" pitchFamily="2" charset="0"/>
                <a:cs typeface="Cambria"/>
              </a:defRPr>
            </a:lvl1pPr>
          </a:lstStyle>
          <a:p>
            <a:r>
              <a:rPr dirty="0"/>
              <a:t>DEDICATED  RESIDENTIAL ZONE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03672" y="1876801"/>
            <a:ext cx="2540074" cy="944312"/>
          </a:xfrm>
          <a:prstGeom prst="rect">
            <a:avLst/>
          </a:prstGeom>
        </p:spPr>
        <p:txBody>
          <a:bodyPr vert="horz" wrap="square" lIns="0" tIns="7317" rIns="0" bIns="0" rtlCol="0">
            <a:spAutoFit/>
          </a:bodyPr>
          <a:lstStyle>
            <a:defPPr>
              <a:defRPr lang="en-US"/>
            </a:defPPr>
            <a:lvl1pPr marL="179151" marR="3081" indent="-171450">
              <a:lnSpc>
                <a:spcPct val="146000"/>
              </a:lnSpc>
              <a:spcBef>
                <a:spcPts val="58"/>
              </a:spcBef>
              <a:buFont typeface="Arial" panose="020B0604020202020204" pitchFamily="34" charset="0"/>
              <a:buChar char="•"/>
              <a:defRPr sz="1200" spc="-9">
                <a:latin typeface="Hind" pitchFamily="50" charset="0"/>
                <a:ea typeface="Roboto" panose="02000000000000000000" pitchFamily="2" charset="0"/>
                <a:cs typeface="Tahoma"/>
              </a:defRPr>
            </a:lvl1pPr>
          </a:lstStyle>
          <a:p>
            <a:r>
              <a:rPr dirty="0"/>
              <a:t>Smart &amp; Intelligent offices </a:t>
            </a:r>
            <a:endParaRPr lang="en-US" dirty="0"/>
          </a:p>
          <a:p>
            <a:r>
              <a:rPr dirty="0"/>
              <a:t>High-rise</a:t>
            </a:r>
            <a:r>
              <a:rPr lang="en-US" dirty="0"/>
              <a:t> </a:t>
            </a:r>
            <a:r>
              <a:rPr dirty="0"/>
              <a:t>business</a:t>
            </a:r>
            <a:r>
              <a:rPr lang="en-US" dirty="0"/>
              <a:t> </a:t>
            </a:r>
            <a:r>
              <a:rPr dirty="0"/>
              <a:t>district</a:t>
            </a:r>
            <a:endParaRPr lang="en-US" dirty="0"/>
          </a:p>
          <a:p>
            <a:r>
              <a:rPr dirty="0"/>
              <a:t> Landmark building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197258" y="3685501"/>
            <a:ext cx="2876526" cy="944312"/>
          </a:xfrm>
          <a:prstGeom prst="rect">
            <a:avLst/>
          </a:prstGeom>
        </p:spPr>
        <p:txBody>
          <a:bodyPr vert="horz" wrap="square" lIns="0" tIns="7317" rIns="0" bIns="0" rtlCol="0">
            <a:spAutoFit/>
          </a:bodyPr>
          <a:lstStyle>
            <a:defPPr>
              <a:defRPr lang="en-US"/>
            </a:defPPr>
            <a:lvl1pPr marL="179151" marR="3081" indent="-171450">
              <a:lnSpc>
                <a:spcPct val="146000"/>
              </a:lnSpc>
              <a:spcBef>
                <a:spcPts val="58"/>
              </a:spcBef>
              <a:buFont typeface="Arial" panose="020B0604020202020204" pitchFamily="34" charset="0"/>
              <a:buChar char="•"/>
              <a:defRPr sz="1200" spc="-9">
                <a:latin typeface="Hind" pitchFamily="50" charset="0"/>
                <a:ea typeface="Roboto" panose="02000000000000000000" pitchFamily="2" charset="0"/>
                <a:cs typeface="Tahoma"/>
              </a:defRPr>
            </a:lvl1pPr>
          </a:lstStyle>
          <a:p>
            <a:r>
              <a:rPr dirty="0"/>
              <a:t>Well planned residential areas</a:t>
            </a:r>
          </a:p>
          <a:p>
            <a:r>
              <a:rPr dirty="0"/>
              <a:t>Walk-to-work</a:t>
            </a:r>
          </a:p>
          <a:p>
            <a:r>
              <a:rPr dirty="0"/>
              <a:t>Affordable housing</a:t>
            </a:r>
          </a:p>
        </p:txBody>
      </p:sp>
      <p:pic>
        <p:nvPicPr>
          <p:cNvPr id="10" name="object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8427" y="1153065"/>
            <a:ext cx="2502306" cy="1656000"/>
          </a:xfrm>
          <a:prstGeom prst="rect">
            <a:avLst/>
          </a:prstGeom>
        </p:spPr>
      </p:pic>
      <p:pic>
        <p:nvPicPr>
          <p:cNvPr id="12" name="object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672" y="3012958"/>
            <a:ext cx="2502306" cy="165600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589444" y="5215446"/>
            <a:ext cx="2710800" cy="68400"/>
          </a:xfrm>
          <a:custGeom>
            <a:avLst/>
            <a:gdLst/>
            <a:ahLst/>
            <a:cxnLst/>
            <a:rect l="l" t="t" r="r" b="b"/>
            <a:pathLst>
              <a:path w="3382645">
                <a:moveTo>
                  <a:pt x="0" y="0"/>
                </a:moveTo>
                <a:lnTo>
                  <a:pt x="3382564" y="0"/>
                </a:lnTo>
              </a:path>
            </a:pathLst>
          </a:custGeom>
          <a:ln w="9518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>
              <a:latin typeface="Hind" pitchFamily="50" charset="0"/>
              <a:ea typeface="Roboto" panose="02000000000000000000" pitchFamily="2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66374" y="3617101"/>
            <a:ext cx="2710800" cy="68400"/>
          </a:xfrm>
          <a:custGeom>
            <a:avLst/>
            <a:gdLst/>
            <a:ahLst/>
            <a:cxnLst/>
            <a:rect l="l" t="t" r="r" b="b"/>
            <a:pathLst>
              <a:path w="2780030">
                <a:moveTo>
                  <a:pt x="0" y="0"/>
                </a:moveTo>
                <a:lnTo>
                  <a:pt x="2780007" y="0"/>
                </a:lnTo>
              </a:path>
            </a:pathLst>
          </a:custGeom>
          <a:ln w="9518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>
              <a:latin typeface="Hind" pitchFamily="50" charset="0"/>
              <a:ea typeface="Roboto" panose="02000000000000000000" pitchFamily="2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07404" y="1730429"/>
            <a:ext cx="2710800" cy="68400"/>
          </a:xfrm>
          <a:custGeom>
            <a:avLst/>
            <a:gdLst/>
            <a:ahLst/>
            <a:cxnLst/>
            <a:rect l="l" t="t" r="r" b="b"/>
            <a:pathLst>
              <a:path w="3134994">
                <a:moveTo>
                  <a:pt x="0" y="0"/>
                </a:moveTo>
                <a:lnTo>
                  <a:pt x="3134921" y="0"/>
                </a:lnTo>
              </a:path>
            </a:pathLst>
          </a:custGeom>
          <a:ln w="9518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>
              <a:latin typeface="Hind" pitchFamily="50" charset="0"/>
              <a:ea typeface="Roboto" panose="02000000000000000000" pitchFamily="2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3672" y="4849251"/>
            <a:ext cx="1317784" cy="342384"/>
          </a:xfrm>
          <a:prstGeom prst="rect">
            <a:avLst/>
          </a:prstGeom>
        </p:spPr>
        <p:txBody>
          <a:bodyPr vert="horz" wrap="square" lIns="0" tIns="34273" rIns="0" bIns="0" rtlCol="0">
            <a:spAutoFit/>
          </a:bodyPr>
          <a:lstStyle>
            <a:defPPr>
              <a:defRPr lang="en-US"/>
            </a:defPPr>
            <a:lvl1pPr marL="7701" marR="3081">
              <a:spcBef>
                <a:spcPts val="270"/>
              </a:spcBef>
              <a:defRPr sz="2000" spc="91">
                <a:solidFill>
                  <a:srgbClr val="25408F"/>
                </a:solidFill>
                <a:latin typeface="Hind" pitchFamily="50" charset="0"/>
                <a:ea typeface="Roboto" panose="02000000000000000000" pitchFamily="2" charset="0"/>
                <a:cs typeface="Cambria"/>
              </a:defRPr>
            </a:lvl1pPr>
          </a:lstStyle>
          <a:p>
            <a:r>
              <a:rPr dirty="0"/>
              <a:t>MOBILITY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12221" y="1062234"/>
            <a:ext cx="1717665" cy="342384"/>
          </a:xfrm>
          <a:prstGeom prst="rect">
            <a:avLst/>
          </a:prstGeom>
        </p:spPr>
        <p:txBody>
          <a:bodyPr vert="horz" wrap="square" lIns="0" tIns="34273" rIns="0" bIns="0" rtlCol="0">
            <a:spAutoFit/>
          </a:bodyPr>
          <a:lstStyle>
            <a:defPPr>
              <a:defRPr lang="en-US"/>
            </a:defPPr>
            <a:lvl1pPr marL="7701" marR="3081">
              <a:spcBef>
                <a:spcPts val="270"/>
              </a:spcBef>
              <a:defRPr sz="2000" spc="91">
                <a:solidFill>
                  <a:srgbClr val="25408F"/>
                </a:solidFill>
                <a:latin typeface="Hind" pitchFamily="50" charset="0"/>
                <a:ea typeface="Roboto" panose="02000000000000000000" pitchFamily="2" charset="0"/>
                <a:cs typeface="Cambria"/>
              </a:defRPr>
            </a:lvl1pPr>
          </a:lstStyle>
          <a:p>
            <a:r>
              <a:rPr dirty="0"/>
              <a:t>TECHNOLOGY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776716" y="2908636"/>
            <a:ext cx="2780543" cy="650161"/>
          </a:xfrm>
          <a:prstGeom prst="rect">
            <a:avLst/>
          </a:prstGeom>
        </p:spPr>
        <p:txBody>
          <a:bodyPr vert="horz" wrap="square" lIns="0" tIns="34273" rIns="0" bIns="0" rtlCol="0">
            <a:spAutoFit/>
          </a:bodyPr>
          <a:lstStyle>
            <a:defPPr>
              <a:defRPr lang="en-US"/>
            </a:defPPr>
            <a:lvl1pPr marL="7701" marR="3081">
              <a:spcBef>
                <a:spcPts val="270"/>
              </a:spcBef>
              <a:defRPr sz="2000" spc="91">
                <a:solidFill>
                  <a:srgbClr val="25408F"/>
                </a:solidFill>
                <a:latin typeface="Hind" pitchFamily="50" charset="0"/>
                <a:ea typeface="Roboto" panose="02000000000000000000" pitchFamily="2" charset="0"/>
                <a:cs typeface="Cambria"/>
              </a:defRPr>
            </a:lvl1pPr>
          </a:lstStyle>
          <a:p>
            <a:r>
              <a:rPr dirty="0"/>
              <a:t>RETAIL CUM  ENTERTAINMENT HUBS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91899" y="5303992"/>
            <a:ext cx="2710800" cy="1366158"/>
          </a:xfrm>
          <a:prstGeom prst="rect">
            <a:avLst/>
          </a:prstGeom>
        </p:spPr>
        <p:txBody>
          <a:bodyPr vert="horz" wrap="square" lIns="0" tIns="7317" rIns="0" bIns="0" rtlCol="0">
            <a:spAutoFit/>
          </a:bodyPr>
          <a:lstStyle>
            <a:defPPr>
              <a:defRPr lang="en-US"/>
            </a:defPPr>
            <a:lvl1pPr marL="179151" marR="3081" indent="-171450">
              <a:lnSpc>
                <a:spcPct val="146000"/>
              </a:lnSpc>
              <a:spcBef>
                <a:spcPts val="58"/>
              </a:spcBef>
              <a:buFont typeface="Arial" panose="020B0604020202020204" pitchFamily="34" charset="0"/>
              <a:buChar char="•"/>
              <a:defRPr sz="1400" spc="-9">
                <a:latin typeface="Hind" pitchFamily="50" charset="0"/>
                <a:ea typeface="Roboto" panose="02000000000000000000" pitchFamily="2" charset="0"/>
                <a:cs typeface="Tahoma"/>
              </a:defRPr>
            </a:lvl1pPr>
          </a:lstStyle>
          <a:p>
            <a:r>
              <a:rPr sz="1200" dirty="0"/>
              <a:t>External Connectivity includes MRTS / Roads</a:t>
            </a:r>
            <a:endParaRPr lang="en-US" sz="1200" dirty="0"/>
          </a:p>
          <a:p>
            <a:r>
              <a:rPr sz="1200" dirty="0"/>
              <a:t>Efficient Public - Private Transportation</a:t>
            </a:r>
            <a:endParaRPr lang="en-US" sz="1200" dirty="0"/>
          </a:p>
          <a:p>
            <a:r>
              <a:rPr sz="1200" dirty="0"/>
              <a:t>Dedicated Pedestrian Walkways</a:t>
            </a:r>
          </a:p>
          <a:p>
            <a:r>
              <a:rPr sz="1200" dirty="0"/>
              <a:t>Dedicated Multilevel Parking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832765" y="1823352"/>
            <a:ext cx="1638880" cy="814084"/>
          </a:xfrm>
          <a:prstGeom prst="rect">
            <a:avLst/>
          </a:prstGeom>
        </p:spPr>
        <p:txBody>
          <a:bodyPr vert="horz" wrap="square" lIns="0" tIns="7317" rIns="0" bIns="0" rtlCol="0">
            <a:spAutoFit/>
          </a:bodyPr>
          <a:lstStyle>
            <a:defPPr>
              <a:defRPr lang="en-US"/>
            </a:defPPr>
            <a:lvl1pPr marL="179151" marR="3081" indent="-171450">
              <a:lnSpc>
                <a:spcPct val="146000"/>
              </a:lnSpc>
              <a:spcBef>
                <a:spcPts val="58"/>
              </a:spcBef>
              <a:buFont typeface="Arial" panose="020B0604020202020204" pitchFamily="34" charset="0"/>
              <a:buChar char="•"/>
              <a:defRPr sz="1200" spc="-9">
                <a:latin typeface="Hind" pitchFamily="50" charset="0"/>
                <a:ea typeface="Roboto" panose="02000000000000000000" pitchFamily="2" charset="0"/>
                <a:cs typeface="Tahoma"/>
              </a:defRPr>
            </a:lvl1pPr>
          </a:lstStyle>
          <a:p>
            <a:r>
              <a:rPr dirty="0"/>
              <a:t>Broadband FTTP</a:t>
            </a:r>
            <a:endParaRPr lang="en-US" dirty="0"/>
          </a:p>
          <a:p>
            <a:r>
              <a:rPr dirty="0"/>
              <a:t>Shared IT services</a:t>
            </a:r>
            <a:endParaRPr lang="en-US" dirty="0"/>
          </a:p>
          <a:p>
            <a:r>
              <a:rPr dirty="0"/>
              <a:t>Global connectivity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45358" y="3705948"/>
            <a:ext cx="2374846" cy="1070885"/>
          </a:xfrm>
          <a:prstGeom prst="rect">
            <a:avLst/>
          </a:prstGeom>
        </p:spPr>
        <p:txBody>
          <a:bodyPr vert="horz" wrap="square" lIns="0" tIns="7317" rIns="0" bIns="0" rtlCol="0">
            <a:spAutoFit/>
          </a:bodyPr>
          <a:lstStyle>
            <a:defPPr>
              <a:defRPr lang="en-US"/>
            </a:defPPr>
            <a:lvl1pPr marL="179151" marR="3081" indent="-171450">
              <a:lnSpc>
                <a:spcPct val="146000"/>
              </a:lnSpc>
              <a:spcBef>
                <a:spcPts val="58"/>
              </a:spcBef>
              <a:buFont typeface="Arial" panose="020B0604020202020204" pitchFamily="34" charset="0"/>
              <a:buChar char="•"/>
              <a:defRPr sz="1200" spc="-9">
                <a:latin typeface="Hind" pitchFamily="50" charset="0"/>
                <a:ea typeface="Roboto" panose="02000000000000000000" pitchFamily="2" charset="0"/>
                <a:cs typeface="Tahoma"/>
              </a:defRPr>
            </a:lvl1pPr>
          </a:lstStyle>
          <a:p>
            <a:r>
              <a:rPr dirty="0"/>
              <a:t>High quality entertainment and recreational areas</a:t>
            </a:r>
            <a:endParaRPr lang="en-US" dirty="0"/>
          </a:p>
          <a:p>
            <a:r>
              <a:rPr dirty="0"/>
              <a:t>Smart retail spaces, Restaurants and Sports areas</a:t>
            </a:r>
          </a:p>
        </p:txBody>
      </p:sp>
      <p:pic>
        <p:nvPicPr>
          <p:cNvPr id="26" name="object 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1074" y="4946595"/>
            <a:ext cx="2502295" cy="1656000"/>
          </a:xfrm>
          <a:prstGeom prst="rect">
            <a:avLst/>
          </a:prstGeom>
        </p:spPr>
      </p:pic>
      <p:pic>
        <p:nvPicPr>
          <p:cNvPr id="29" name="object 29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18204" y="1146757"/>
            <a:ext cx="2502000" cy="16560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25338" y="2970494"/>
            <a:ext cx="2374846" cy="165563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6572059" y="4599485"/>
            <a:ext cx="2226288" cy="650161"/>
          </a:xfrm>
          <a:prstGeom prst="rect">
            <a:avLst/>
          </a:prstGeom>
        </p:spPr>
        <p:txBody>
          <a:bodyPr vert="horz" wrap="square" lIns="0" tIns="34273" rIns="0" bIns="0" rtlCol="0">
            <a:spAutoFit/>
          </a:bodyPr>
          <a:lstStyle>
            <a:defPPr>
              <a:defRPr lang="en-US"/>
            </a:defPPr>
            <a:lvl1pPr marL="7701" marR="3081">
              <a:spcBef>
                <a:spcPts val="270"/>
              </a:spcBef>
              <a:defRPr sz="2000" spc="91">
                <a:solidFill>
                  <a:srgbClr val="25408F"/>
                </a:solidFill>
                <a:latin typeface="Hind" pitchFamily="50" charset="0"/>
                <a:ea typeface="Roboto" panose="02000000000000000000" pitchFamily="2" charset="0"/>
                <a:cs typeface="Cambria"/>
              </a:defRPr>
            </a:lvl1pPr>
          </a:lstStyle>
          <a:p>
            <a:r>
              <a:rPr dirty="0"/>
              <a:t>SOCIAL  INFRASTRUCTURE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572059" y="5471183"/>
            <a:ext cx="2397988" cy="1096533"/>
          </a:xfrm>
          <a:prstGeom prst="rect">
            <a:avLst/>
          </a:prstGeom>
        </p:spPr>
        <p:txBody>
          <a:bodyPr vert="horz" wrap="square" lIns="0" tIns="7317" rIns="0" bIns="0" rtlCol="0">
            <a:spAutoFit/>
          </a:bodyPr>
          <a:lstStyle>
            <a:defPPr>
              <a:defRPr lang="en-US"/>
            </a:defPPr>
            <a:lvl1pPr marL="179151" marR="3081" indent="-171450">
              <a:lnSpc>
                <a:spcPct val="146000"/>
              </a:lnSpc>
              <a:spcBef>
                <a:spcPts val="58"/>
              </a:spcBef>
              <a:buFont typeface="Arial" panose="020B0604020202020204" pitchFamily="34" charset="0"/>
              <a:buChar char="•"/>
              <a:defRPr sz="1200" spc="-9">
                <a:latin typeface="Hind" pitchFamily="50" charset="0"/>
                <a:ea typeface="Roboto" panose="02000000000000000000" pitchFamily="2" charset="0"/>
                <a:cs typeface="Tahoma"/>
              </a:defRPr>
            </a:lvl1pPr>
          </a:lstStyle>
          <a:p>
            <a:r>
              <a:rPr dirty="0"/>
              <a:t>Educational Institutes</a:t>
            </a:r>
            <a:endParaRPr lang="en-US" dirty="0"/>
          </a:p>
          <a:p>
            <a:r>
              <a:rPr dirty="0"/>
              <a:t>International &amp; Domestic Schools</a:t>
            </a:r>
            <a:endParaRPr lang="en-US" dirty="0"/>
          </a:p>
          <a:p>
            <a:r>
              <a:rPr dirty="0"/>
              <a:t>State-of-the-art healthcare</a:t>
            </a:r>
            <a:endParaRPr lang="en-US" dirty="0"/>
          </a:p>
          <a:p>
            <a:r>
              <a:rPr dirty="0"/>
              <a:t>Universities / Training schools</a:t>
            </a:r>
          </a:p>
        </p:txBody>
      </p:sp>
      <p:sp>
        <p:nvSpPr>
          <p:cNvPr id="41" name="object 41"/>
          <p:cNvSpPr/>
          <p:nvPr/>
        </p:nvSpPr>
        <p:spPr>
          <a:xfrm>
            <a:off x="6832765" y="5314909"/>
            <a:ext cx="2710800" cy="68400"/>
          </a:xfrm>
          <a:custGeom>
            <a:avLst/>
            <a:gdLst/>
            <a:ahLst/>
            <a:cxnLst/>
            <a:rect l="l" t="t" r="r" b="b"/>
            <a:pathLst>
              <a:path w="3421380">
                <a:moveTo>
                  <a:pt x="0" y="0"/>
                </a:moveTo>
                <a:lnTo>
                  <a:pt x="3421276" y="0"/>
                </a:lnTo>
              </a:path>
            </a:pathLst>
          </a:custGeom>
          <a:ln w="9518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>
              <a:latin typeface="Hind" pitchFamily="50" charset="0"/>
            </a:endParaRPr>
          </a:p>
        </p:txBody>
      </p:sp>
      <p:pic>
        <p:nvPicPr>
          <p:cNvPr id="42" name="object 4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18204" y="4946595"/>
            <a:ext cx="2502000" cy="1656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1EE7F48-11B4-47BB-862E-D0E5FF4465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13827"/>
            <a:ext cx="1054955" cy="900000"/>
          </a:xfrm>
          <a:prstGeom prst="rect">
            <a:avLst/>
          </a:prstGeom>
        </p:spPr>
      </p:pic>
    </p:spTree>
    <p:custDataLst>
      <p:custData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910" y="1248344"/>
            <a:ext cx="10851030" cy="1660879"/>
          </a:xfrm>
          <a:custGeom>
            <a:avLst/>
            <a:gdLst/>
            <a:ahLst/>
            <a:cxnLst/>
            <a:rect l="l" t="t" r="r" b="b"/>
            <a:pathLst>
              <a:path w="20116800" h="3079115">
                <a:moveTo>
                  <a:pt x="0" y="3081418"/>
                </a:moveTo>
                <a:lnTo>
                  <a:pt x="20104099" y="3081418"/>
                </a:lnTo>
                <a:lnTo>
                  <a:pt x="20104099" y="4361"/>
                </a:lnTo>
                <a:lnTo>
                  <a:pt x="0" y="4361"/>
                </a:lnTo>
                <a:lnTo>
                  <a:pt x="0" y="3081418"/>
                </a:lnTo>
                <a:close/>
              </a:path>
            </a:pathLst>
          </a:custGeom>
          <a:solidFill>
            <a:srgbClr val="D6D9DB"/>
          </a:solidFill>
        </p:spPr>
        <p:txBody>
          <a:bodyPr wrap="square" lIns="0" tIns="0" rIns="0" bIns="0" rtlCol="0"/>
          <a:lstStyle/>
          <a:p>
            <a:endParaRPr sz="100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5108" y="4545710"/>
            <a:ext cx="2135680" cy="194523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5107" y="1861043"/>
            <a:ext cx="4212172" cy="18796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92655" y="1847480"/>
            <a:ext cx="2091426" cy="189324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07852" y="1550365"/>
            <a:ext cx="1241384" cy="191237"/>
          </a:xfrm>
          <a:prstGeom prst="rect">
            <a:avLst/>
          </a:prstGeom>
        </p:spPr>
        <p:txBody>
          <a:bodyPr vert="horz" wrap="square" lIns="0" tIns="6508" rIns="0" bIns="0" rtlCol="0">
            <a:spAutoFit/>
          </a:bodyPr>
          <a:lstStyle/>
          <a:p>
            <a:pPr marL="6849">
              <a:spcBef>
                <a:spcPts val="52"/>
              </a:spcBef>
            </a:pPr>
            <a:r>
              <a:rPr sz="1200" b="1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UTILITY</a:t>
            </a:r>
            <a:r>
              <a:rPr sz="1200" b="1" spc="4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57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TUNNEL</a:t>
            </a:r>
            <a:endParaRPr sz="1200" b="1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2655" y="1467532"/>
            <a:ext cx="1792406" cy="375903"/>
          </a:xfrm>
          <a:prstGeom prst="rect">
            <a:avLst/>
          </a:prstGeom>
        </p:spPr>
        <p:txBody>
          <a:bodyPr vert="horz" wrap="square" lIns="0" tIns="6508" rIns="0" bIns="0" rtlCol="0">
            <a:spAutoFit/>
          </a:bodyPr>
          <a:lstStyle/>
          <a:p>
            <a:pPr marL="6849">
              <a:spcBef>
                <a:spcPts val="52"/>
              </a:spcBef>
            </a:pPr>
            <a:r>
              <a:rPr sz="1200" b="1" spc="76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POWER</a:t>
            </a:r>
            <a:r>
              <a:rPr sz="1200" b="1" spc="4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65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INFRASTRUCTURE</a:t>
            </a:r>
            <a:endParaRPr sz="1200" b="1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562" y="3979880"/>
            <a:ext cx="1862281" cy="483625"/>
          </a:xfrm>
          <a:prstGeom prst="rect">
            <a:avLst/>
          </a:prstGeom>
        </p:spPr>
        <p:txBody>
          <a:bodyPr vert="horz" wrap="square" lIns="0" tIns="6508" rIns="0" bIns="0" rtlCol="0">
            <a:spAutoFit/>
          </a:bodyPr>
          <a:lstStyle/>
          <a:p>
            <a:pPr marL="6849">
              <a:lnSpc>
                <a:spcPts val="1187"/>
              </a:lnSpc>
              <a:spcBef>
                <a:spcPts val="52"/>
              </a:spcBef>
            </a:pPr>
            <a:r>
              <a:rPr sz="1200" b="1" spc="16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INDIA’S</a:t>
            </a:r>
            <a:r>
              <a:rPr sz="1200" b="1" spc="59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11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FIRST</a:t>
            </a:r>
            <a:endParaRPr sz="1200" b="1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  <a:p>
            <a:pPr marL="6849">
              <a:lnSpc>
                <a:spcPts val="1187"/>
              </a:lnSpc>
            </a:pPr>
            <a:r>
              <a:rPr sz="1200" b="1" spc="54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DISTRICT</a:t>
            </a:r>
            <a:r>
              <a:rPr sz="1200" b="1" spc="67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11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COOLING</a:t>
            </a:r>
            <a:r>
              <a:rPr sz="1200" b="1" spc="67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SYSTEM</a:t>
            </a:r>
            <a:endParaRPr sz="1200" b="1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33421" y="1467532"/>
            <a:ext cx="2255836" cy="375903"/>
          </a:xfrm>
          <a:prstGeom prst="rect">
            <a:avLst/>
          </a:prstGeom>
        </p:spPr>
        <p:txBody>
          <a:bodyPr vert="horz" wrap="square" lIns="0" tIns="6508" rIns="0" bIns="0" rtlCol="0">
            <a:spAutoFit/>
          </a:bodyPr>
          <a:lstStyle/>
          <a:p>
            <a:pPr marL="6849">
              <a:spcBef>
                <a:spcPts val="52"/>
              </a:spcBef>
            </a:pPr>
            <a:r>
              <a:rPr sz="1200" b="1" spc="27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SMART</a:t>
            </a:r>
            <a:r>
              <a:rPr sz="1200" b="1" spc="59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35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WATER</a:t>
            </a:r>
            <a:r>
              <a:rPr sz="1200" b="1" spc="61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65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INFRASTRUCTURE</a:t>
            </a:r>
            <a:endParaRPr sz="1200" b="1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50530" y="1861043"/>
            <a:ext cx="2087727" cy="189324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73910" y="367052"/>
            <a:ext cx="8196366" cy="546775"/>
          </a:xfrm>
          <a:prstGeom prst="rect">
            <a:avLst/>
          </a:prstGeom>
        </p:spPr>
        <p:txBody>
          <a:bodyPr vert="horz" wrap="square" lIns="0" tIns="8087" rIns="0" bIns="0" rtlCol="0" anchor="ctr">
            <a:spAutoFit/>
          </a:bodyPr>
          <a:lstStyle/>
          <a:p>
            <a:pPr marL="7701">
              <a:lnSpc>
                <a:spcPts val="4157"/>
              </a:lnSpc>
              <a:spcBef>
                <a:spcPts val="64"/>
              </a:spcBef>
            </a:pPr>
            <a:r>
              <a:rPr sz="3729" spc="185" dirty="0">
                <a:solidFill>
                  <a:srgbClr val="25408F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INFRASTRUCTURAL</a:t>
            </a:r>
            <a:r>
              <a:rPr lang="en-US" sz="3729" spc="185" dirty="0">
                <a:solidFill>
                  <a:srgbClr val="25408F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 </a:t>
            </a:r>
            <a:r>
              <a:rPr sz="3729" spc="185" dirty="0">
                <a:solidFill>
                  <a:schemeClr val="bg1">
                    <a:lumMod val="65000"/>
                  </a:schemeClr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ADVANTAGE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586825" y="4085869"/>
            <a:ext cx="1958151" cy="375903"/>
          </a:xfrm>
          <a:prstGeom prst="rect">
            <a:avLst/>
          </a:prstGeom>
        </p:spPr>
        <p:txBody>
          <a:bodyPr vert="horz" wrap="square" lIns="0" tIns="6508" rIns="0" bIns="0" rtlCol="0">
            <a:spAutoFit/>
          </a:bodyPr>
          <a:lstStyle/>
          <a:p>
            <a:pPr marL="6849">
              <a:spcBef>
                <a:spcPts val="52"/>
              </a:spcBef>
            </a:pPr>
            <a:r>
              <a:rPr sz="1200" b="1" spc="4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CITY</a:t>
            </a:r>
            <a:r>
              <a:rPr sz="1200" b="1" spc="76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13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COMMAND</a:t>
            </a:r>
            <a:r>
              <a:rPr sz="1200" b="1" spc="76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13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AND</a:t>
            </a:r>
            <a:r>
              <a:rPr sz="1200" b="1" spc="76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102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CONTROL</a:t>
            </a:r>
            <a:r>
              <a:rPr sz="1200" b="1" spc="78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CENTRE</a:t>
            </a:r>
            <a:r>
              <a:rPr sz="1200" b="1" spc="76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4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(C4)</a:t>
            </a:r>
            <a:endParaRPr sz="1200" b="1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96353" y="4545710"/>
            <a:ext cx="2087727" cy="189324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528496" y="3990965"/>
            <a:ext cx="1781103" cy="468333"/>
          </a:xfrm>
          <a:prstGeom prst="rect">
            <a:avLst/>
          </a:prstGeom>
        </p:spPr>
        <p:txBody>
          <a:bodyPr vert="horz" wrap="square" lIns="0" tIns="33909" rIns="0" bIns="0" rtlCol="0">
            <a:spAutoFit/>
          </a:bodyPr>
          <a:lstStyle/>
          <a:p>
            <a:pPr marL="6849" marR="2740">
              <a:lnSpc>
                <a:spcPts val="1079"/>
              </a:lnSpc>
              <a:spcBef>
                <a:spcPts val="267"/>
              </a:spcBef>
            </a:pPr>
            <a:r>
              <a:rPr sz="1200" b="1" spc="16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INDIA’S</a:t>
            </a:r>
            <a:r>
              <a:rPr sz="1200" b="1" spc="7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11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FIRST</a:t>
            </a:r>
            <a:r>
              <a:rPr sz="1200" b="1" spc="7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52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AUTOMATED </a:t>
            </a:r>
            <a:r>
              <a:rPr sz="1200" b="1" spc="-232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13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WASTE</a:t>
            </a:r>
            <a:r>
              <a:rPr sz="1200" b="1" spc="7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 </a:t>
            </a:r>
            <a:r>
              <a:rPr sz="1200" b="1" spc="57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MANAGEMENT</a:t>
            </a:r>
            <a:endParaRPr sz="1200" b="1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09427" y="4545710"/>
            <a:ext cx="2087727" cy="19452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853904-EB1D-4AA4-AAAB-54A79DE0B759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538" y="4546759"/>
            <a:ext cx="2087718" cy="1892194"/>
          </a:xfrm>
          <a:prstGeom prst="rect">
            <a:avLst/>
          </a:prstGeom>
        </p:spPr>
      </p:pic>
      <p:sp>
        <p:nvSpPr>
          <p:cNvPr id="19" name="object 13">
            <a:extLst>
              <a:ext uri="{FF2B5EF4-FFF2-40B4-BE49-F238E27FC236}">
                <a16:creationId xmlns:a16="http://schemas.microsoft.com/office/drawing/2014/main" id="{F119822B-8020-40EC-80D1-9F7F0E875337}"/>
              </a:ext>
            </a:extLst>
          </p:cNvPr>
          <p:cNvSpPr txBox="1"/>
          <p:nvPr/>
        </p:nvSpPr>
        <p:spPr>
          <a:xfrm>
            <a:off x="8732750" y="4106838"/>
            <a:ext cx="1958151" cy="375903"/>
          </a:xfrm>
          <a:prstGeom prst="rect">
            <a:avLst/>
          </a:prstGeom>
        </p:spPr>
        <p:txBody>
          <a:bodyPr vert="horz" wrap="square" lIns="0" tIns="6508" rIns="0" bIns="0" rtlCol="0">
            <a:spAutoFit/>
          </a:bodyPr>
          <a:lstStyle/>
          <a:p>
            <a:pPr marL="6849">
              <a:spcBef>
                <a:spcPts val="52"/>
              </a:spcBef>
            </a:pPr>
            <a:r>
              <a:rPr lang="en-US" sz="1200" b="1" spc="40" dirty="0">
                <a:solidFill>
                  <a:srgbClr val="25408F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HIGH SPEED BROADBAND CONNECTIVITY</a:t>
            </a:r>
            <a:endParaRPr lang="en-US" sz="1200" b="1" dirty="0"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292BB2-9547-42E0-A996-C0A16372F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-28"/>
            <a:ext cx="1054955" cy="900000"/>
          </a:xfrm>
          <a:prstGeom prst="rect">
            <a:avLst/>
          </a:prstGeom>
        </p:spPr>
      </p:pic>
      <p:sp>
        <p:nvSpPr>
          <p:cNvPr id="21" name="object 26">
            <a:extLst>
              <a:ext uri="{FF2B5EF4-FFF2-40B4-BE49-F238E27FC236}">
                <a16:creationId xmlns:a16="http://schemas.microsoft.com/office/drawing/2014/main" id="{84F8B685-CC9C-2748-3FF1-8618E289970B}"/>
              </a:ext>
            </a:extLst>
          </p:cNvPr>
          <p:cNvSpPr/>
          <p:nvPr/>
        </p:nvSpPr>
        <p:spPr>
          <a:xfrm>
            <a:off x="438415" y="990133"/>
            <a:ext cx="8741317" cy="45719"/>
          </a:xfrm>
          <a:custGeom>
            <a:avLst/>
            <a:gdLst/>
            <a:ahLst/>
            <a:cxnLst/>
            <a:rect l="l" t="t" r="r" b="b"/>
            <a:pathLst>
              <a:path w="12165965">
                <a:moveTo>
                  <a:pt x="0" y="0"/>
                </a:moveTo>
                <a:lnTo>
                  <a:pt x="12165457" y="0"/>
                </a:lnTo>
              </a:path>
            </a:pathLst>
          </a:cu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</p:spTree>
    <p:custDataLst>
      <p:custData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ED33F8-FE4F-415E-948F-2A960F37CDA5}"/>
              </a:ext>
            </a:extLst>
          </p:cNvPr>
          <p:cNvSpPr txBox="1"/>
          <p:nvPr/>
        </p:nvSpPr>
        <p:spPr>
          <a:xfrm>
            <a:off x="3010435" y="3202973"/>
            <a:ext cx="556068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34"/>
              </a:spcAft>
              <a:buSzPct val="100000"/>
            </a:pPr>
            <a:r>
              <a:rPr lang="en-US" sz="3600" b="1" dirty="0">
                <a:solidFill>
                  <a:srgbClr val="00206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IFSCA &amp; GIFT IFSC Ecosystem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2D3DE7-A460-462D-A80A-178420F4CA09}"/>
              </a:ext>
            </a:extLst>
          </p:cNvPr>
          <p:cNvCxnSpPr>
            <a:cxnSpLocks/>
          </p:cNvCxnSpPr>
          <p:nvPr/>
        </p:nvCxnSpPr>
        <p:spPr>
          <a:xfrm>
            <a:off x="2770731" y="4661869"/>
            <a:ext cx="6040089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DAD359-EE06-417B-B429-5CBE6D1A8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13827"/>
            <a:ext cx="1054955" cy="90000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586921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Freeform 505">
            <a:extLst>
              <a:ext uri="{FF2B5EF4-FFF2-40B4-BE49-F238E27FC236}">
                <a16:creationId xmlns:a16="http://schemas.microsoft.com/office/drawing/2014/main" id="{F660762A-4380-6B40-8791-1328939D1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311" y="2863273"/>
            <a:ext cx="2266437" cy="925443"/>
          </a:xfrm>
          <a:custGeom>
            <a:avLst/>
            <a:gdLst>
              <a:gd name="T0" fmla="*/ 2227 w 3919"/>
              <a:gd name="T1" fmla="*/ 1271 h 1601"/>
              <a:gd name="T2" fmla="*/ 1959 w 3919"/>
              <a:gd name="T3" fmla="*/ 1600 h 1601"/>
              <a:gd name="T4" fmla="*/ 1691 w 3919"/>
              <a:gd name="T5" fmla="*/ 1271 h 1601"/>
              <a:gd name="T6" fmla="*/ 0 w 3919"/>
              <a:gd name="T7" fmla="*/ 1271 h 1601"/>
              <a:gd name="T8" fmla="*/ 0 w 3919"/>
              <a:gd name="T9" fmla="*/ 0 h 1601"/>
              <a:gd name="T10" fmla="*/ 3918 w 3919"/>
              <a:gd name="T11" fmla="*/ 0 h 1601"/>
              <a:gd name="T12" fmla="*/ 3918 w 3919"/>
              <a:gd name="T13" fmla="*/ 1271 h 1601"/>
              <a:gd name="T14" fmla="*/ 2227 w 3919"/>
              <a:gd name="T15" fmla="*/ 1271 h 1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9" h="1601">
                <a:moveTo>
                  <a:pt x="2227" y="1271"/>
                </a:moveTo>
                <a:lnTo>
                  <a:pt x="1959" y="1600"/>
                </a:lnTo>
                <a:lnTo>
                  <a:pt x="1691" y="1271"/>
                </a:lnTo>
                <a:lnTo>
                  <a:pt x="0" y="1271"/>
                </a:lnTo>
                <a:lnTo>
                  <a:pt x="0" y="0"/>
                </a:lnTo>
                <a:lnTo>
                  <a:pt x="3918" y="0"/>
                </a:lnTo>
                <a:lnTo>
                  <a:pt x="3918" y="1271"/>
                </a:lnTo>
                <a:lnTo>
                  <a:pt x="2227" y="1271"/>
                </a:lnTo>
              </a:path>
            </a:pathLst>
          </a:custGeom>
          <a:solidFill>
            <a:srgbClr val="45B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s-MX" sz="2800">
              <a:solidFill>
                <a:srgbClr val="FFFFFF"/>
              </a:solidFill>
              <a:latin typeface="Hind" panose="02000000000000000000" pitchFamily="2" charset="0"/>
              <a:cs typeface="Hind" panose="02000000000000000000" pitchFamily="2" charset="0"/>
              <a:sym typeface="Arial"/>
            </a:endParaRPr>
          </a:p>
        </p:txBody>
      </p:sp>
      <p:sp>
        <p:nvSpPr>
          <p:cNvPr id="541" name="Freeform 506">
            <a:extLst>
              <a:ext uri="{FF2B5EF4-FFF2-40B4-BE49-F238E27FC236}">
                <a16:creationId xmlns:a16="http://schemas.microsoft.com/office/drawing/2014/main" id="{C3ADF040-D071-6344-B042-841A52C6E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262" y="2684343"/>
            <a:ext cx="2263889" cy="927991"/>
          </a:xfrm>
          <a:custGeom>
            <a:avLst/>
            <a:gdLst>
              <a:gd name="T0" fmla="*/ 2226 w 3918"/>
              <a:gd name="T1" fmla="*/ 328 h 1607"/>
              <a:gd name="T2" fmla="*/ 1959 w 3918"/>
              <a:gd name="T3" fmla="*/ 0 h 1607"/>
              <a:gd name="T4" fmla="*/ 1691 w 3918"/>
              <a:gd name="T5" fmla="*/ 328 h 1607"/>
              <a:gd name="T6" fmla="*/ 0 w 3918"/>
              <a:gd name="T7" fmla="*/ 328 h 1607"/>
              <a:gd name="T8" fmla="*/ 0 w 3918"/>
              <a:gd name="T9" fmla="*/ 1606 h 1607"/>
              <a:gd name="T10" fmla="*/ 3917 w 3918"/>
              <a:gd name="T11" fmla="*/ 1606 h 1607"/>
              <a:gd name="T12" fmla="*/ 3917 w 3918"/>
              <a:gd name="T13" fmla="*/ 328 h 1607"/>
              <a:gd name="T14" fmla="*/ 2226 w 3918"/>
              <a:gd name="T15" fmla="*/ 328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8" h="1607">
                <a:moveTo>
                  <a:pt x="2226" y="328"/>
                </a:moveTo>
                <a:lnTo>
                  <a:pt x="1959" y="0"/>
                </a:lnTo>
                <a:lnTo>
                  <a:pt x="1691" y="328"/>
                </a:lnTo>
                <a:lnTo>
                  <a:pt x="0" y="328"/>
                </a:lnTo>
                <a:lnTo>
                  <a:pt x="0" y="1606"/>
                </a:lnTo>
                <a:lnTo>
                  <a:pt x="3917" y="1606"/>
                </a:lnTo>
                <a:lnTo>
                  <a:pt x="3917" y="328"/>
                </a:lnTo>
                <a:lnTo>
                  <a:pt x="2226" y="328"/>
                </a:lnTo>
              </a:path>
            </a:pathLst>
          </a:custGeom>
          <a:solidFill>
            <a:srgbClr val="5BB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s-MX" sz="2800">
              <a:solidFill>
                <a:srgbClr val="FFFFFF"/>
              </a:solidFill>
              <a:latin typeface="Hind" panose="02000000000000000000" pitchFamily="2" charset="0"/>
              <a:cs typeface="Hind" panose="02000000000000000000" pitchFamily="2" charset="0"/>
              <a:sym typeface="Arial"/>
            </a:endParaRPr>
          </a:p>
        </p:txBody>
      </p:sp>
      <p:sp>
        <p:nvSpPr>
          <p:cNvPr id="542" name="Freeform 507">
            <a:extLst>
              <a:ext uri="{FF2B5EF4-FFF2-40B4-BE49-F238E27FC236}">
                <a16:creationId xmlns:a16="http://schemas.microsoft.com/office/drawing/2014/main" id="{1F05CAE6-3284-4644-B3DC-2AD4C74B1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913" y="2876724"/>
            <a:ext cx="2266439" cy="925443"/>
          </a:xfrm>
          <a:custGeom>
            <a:avLst/>
            <a:gdLst>
              <a:gd name="T0" fmla="*/ 2227 w 3919"/>
              <a:gd name="T1" fmla="*/ 1271 h 1601"/>
              <a:gd name="T2" fmla="*/ 1959 w 3919"/>
              <a:gd name="T3" fmla="*/ 1600 h 1601"/>
              <a:gd name="T4" fmla="*/ 1691 w 3919"/>
              <a:gd name="T5" fmla="*/ 1271 h 1601"/>
              <a:gd name="T6" fmla="*/ 0 w 3919"/>
              <a:gd name="T7" fmla="*/ 1271 h 1601"/>
              <a:gd name="T8" fmla="*/ 0 w 3919"/>
              <a:gd name="T9" fmla="*/ 0 h 1601"/>
              <a:gd name="T10" fmla="*/ 3918 w 3919"/>
              <a:gd name="T11" fmla="*/ 0 h 1601"/>
              <a:gd name="T12" fmla="*/ 3918 w 3919"/>
              <a:gd name="T13" fmla="*/ 1271 h 1601"/>
              <a:gd name="T14" fmla="*/ 2227 w 3919"/>
              <a:gd name="T15" fmla="*/ 1271 h 1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9" h="1601">
                <a:moveTo>
                  <a:pt x="2227" y="1271"/>
                </a:moveTo>
                <a:lnTo>
                  <a:pt x="1959" y="1600"/>
                </a:lnTo>
                <a:lnTo>
                  <a:pt x="1691" y="1271"/>
                </a:lnTo>
                <a:lnTo>
                  <a:pt x="0" y="1271"/>
                </a:lnTo>
                <a:lnTo>
                  <a:pt x="0" y="0"/>
                </a:lnTo>
                <a:lnTo>
                  <a:pt x="3918" y="0"/>
                </a:lnTo>
                <a:lnTo>
                  <a:pt x="3918" y="1271"/>
                </a:lnTo>
                <a:lnTo>
                  <a:pt x="2227" y="1271"/>
                </a:lnTo>
              </a:path>
            </a:pathLst>
          </a:custGeom>
          <a:solidFill>
            <a:srgbClr val="FEB79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algn="ctr" defTabSz="62228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200" dirty="0">
              <a:solidFill>
                <a:srgbClr val="002060"/>
              </a:solidFill>
              <a:latin typeface="Hind" panose="02000000000000000000" pitchFamily="2" charset="0"/>
              <a:ea typeface="Roboto Black"/>
              <a:cs typeface="Hind" panose="02000000000000000000" pitchFamily="2" charset="0"/>
              <a:sym typeface="Arial"/>
            </a:endParaRPr>
          </a:p>
        </p:txBody>
      </p:sp>
      <p:sp>
        <p:nvSpPr>
          <p:cNvPr id="543" name="Freeform 508">
            <a:extLst>
              <a:ext uri="{FF2B5EF4-FFF2-40B4-BE49-F238E27FC236}">
                <a16:creationId xmlns:a16="http://schemas.microsoft.com/office/drawing/2014/main" id="{A80F1850-B536-D34F-81BE-4DF8BF88D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765" y="2672438"/>
            <a:ext cx="2266439" cy="927991"/>
          </a:xfrm>
          <a:custGeom>
            <a:avLst/>
            <a:gdLst>
              <a:gd name="T0" fmla="*/ 2227 w 3919"/>
              <a:gd name="T1" fmla="*/ 328 h 1607"/>
              <a:gd name="T2" fmla="*/ 1959 w 3919"/>
              <a:gd name="T3" fmla="*/ 0 h 1607"/>
              <a:gd name="T4" fmla="*/ 1691 w 3919"/>
              <a:gd name="T5" fmla="*/ 328 h 1607"/>
              <a:gd name="T6" fmla="*/ 0 w 3919"/>
              <a:gd name="T7" fmla="*/ 328 h 1607"/>
              <a:gd name="T8" fmla="*/ 0 w 3919"/>
              <a:gd name="T9" fmla="*/ 1606 h 1607"/>
              <a:gd name="T10" fmla="*/ 3918 w 3919"/>
              <a:gd name="T11" fmla="*/ 1606 h 1607"/>
              <a:gd name="T12" fmla="*/ 3918 w 3919"/>
              <a:gd name="T13" fmla="*/ 328 h 1607"/>
              <a:gd name="T14" fmla="*/ 2227 w 3919"/>
              <a:gd name="T15" fmla="*/ 328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9" h="1607">
                <a:moveTo>
                  <a:pt x="2227" y="328"/>
                </a:moveTo>
                <a:lnTo>
                  <a:pt x="1959" y="0"/>
                </a:lnTo>
                <a:lnTo>
                  <a:pt x="1691" y="328"/>
                </a:lnTo>
                <a:lnTo>
                  <a:pt x="0" y="328"/>
                </a:lnTo>
                <a:lnTo>
                  <a:pt x="0" y="1606"/>
                </a:lnTo>
                <a:lnTo>
                  <a:pt x="3918" y="1606"/>
                </a:lnTo>
                <a:lnTo>
                  <a:pt x="3918" y="328"/>
                </a:lnTo>
                <a:lnTo>
                  <a:pt x="2227" y="32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pPr defTabSz="914377"/>
            <a:endParaRPr lang="es-MX" sz="900">
              <a:solidFill>
                <a:srgbClr val="000000"/>
              </a:solidFill>
              <a:latin typeface="Hind" panose="02000000000000000000" pitchFamily="2" charset="0"/>
              <a:cs typeface="Hind" panose="02000000000000000000" pitchFamily="2" charset="0"/>
              <a:sym typeface="Arial"/>
            </a:endParaRPr>
          </a:p>
        </p:txBody>
      </p:sp>
      <p:sp>
        <p:nvSpPr>
          <p:cNvPr id="598" name="CuadroTexto 597">
            <a:extLst>
              <a:ext uri="{FF2B5EF4-FFF2-40B4-BE49-F238E27FC236}">
                <a16:creationId xmlns:a16="http://schemas.microsoft.com/office/drawing/2014/main" id="{49D2F017-C437-B04A-BD94-2B5394E1101E}"/>
              </a:ext>
            </a:extLst>
          </p:cNvPr>
          <p:cNvSpPr txBox="1"/>
          <p:nvPr/>
        </p:nvSpPr>
        <p:spPr>
          <a:xfrm>
            <a:off x="2005781" y="257320"/>
            <a:ext cx="875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>
                <a:solidFill>
                  <a:srgbClr val="00206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  <a:sym typeface="Arial"/>
              </a:rPr>
              <a:t>GIFT IFSC: Government of India Initiative</a:t>
            </a:r>
          </a:p>
        </p:txBody>
      </p:sp>
      <p:sp>
        <p:nvSpPr>
          <p:cNvPr id="616" name="CuadroTexto 395">
            <a:extLst>
              <a:ext uri="{FF2B5EF4-FFF2-40B4-BE49-F238E27FC236}">
                <a16:creationId xmlns:a16="http://schemas.microsoft.com/office/drawing/2014/main" id="{389AA52A-18BA-8448-A094-95E9E5EDF7F7}"/>
              </a:ext>
            </a:extLst>
          </p:cNvPr>
          <p:cNvSpPr txBox="1"/>
          <p:nvPr/>
        </p:nvSpPr>
        <p:spPr>
          <a:xfrm>
            <a:off x="2436252" y="2998182"/>
            <a:ext cx="223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>
                <a:solidFill>
                  <a:srgbClr val="DEDEDE"/>
                </a:solidFill>
                <a:latin typeface="Hind" panose="02000000000000000000" pitchFamily="2" charset="0"/>
                <a:ea typeface="Lato" charset="0"/>
                <a:cs typeface="Hind" panose="02000000000000000000" pitchFamily="2" charset="0"/>
                <a:sym typeface="Arial"/>
              </a:rPr>
              <a:t>April  2015</a:t>
            </a:r>
          </a:p>
        </p:txBody>
      </p:sp>
      <p:sp>
        <p:nvSpPr>
          <p:cNvPr id="617" name="CuadroTexto 395">
            <a:extLst>
              <a:ext uri="{FF2B5EF4-FFF2-40B4-BE49-F238E27FC236}">
                <a16:creationId xmlns:a16="http://schemas.microsoft.com/office/drawing/2014/main" id="{A5B1B13A-1961-3643-9B65-64A5B71CCAA7}"/>
              </a:ext>
            </a:extLst>
          </p:cNvPr>
          <p:cNvSpPr txBox="1"/>
          <p:nvPr/>
        </p:nvSpPr>
        <p:spPr>
          <a:xfrm>
            <a:off x="4787230" y="2964310"/>
            <a:ext cx="226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>
                <a:solidFill>
                  <a:srgbClr val="DEDEDE"/>
                </a:solidFill>
                <a:latin typeface="Hind" panose="02000000000000000000" pitchFamily="2" charset="0"/>
                <a:ea typeface="Lato" charset="0"/>
                <a:cs typeface="Hind" panose="02000000000000000000" pitchFamily="2" charset="0"/>
                <a:sym typeface="Arial"/>
              </a:rPr>
              <a:t>Dec. 2019</a:t>
            </a:r>
          </a:p>
        </p:txBody>
      </p:sp>
      <p:sp>
        <p:nvSpPr>
          <p:cNvPr id="618" name="CuadroTexto 395">
            <a:extLst>
              <a:ext uri="{FF2B5EF4-FFF2-40B4-BE49-F238E27FC236}">
                <a16:creationId xmlns:a16="http://schemas.microsoft.com/office/drawing/2014/main" id="{C9F6B408-F04F-7340-928C-D6CE31C3880C}"/>
              </a:ext>
            </a:extLst>
          </p:cNvPr>
          <p:cNvSpPr txBox="1"/>
          <p:nvPr/>
        </p:nvSpPr>
        <p:spPr>
          <a:xfrm>
            <a:off x="7209746" y="2941523"/>
            <a:ext cx="20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>
                <a:solidFill>
                  <a:srgbClr val="DEDEDE"/>
                </a:solidFill>
                <a:latin typeface="Hind" panose="02000000000000000000" pitchFamily="2" charset="0"/>
                <a:ea typeface="Lato" charset="0"/>
                <a:cs typeface="Hind" panose="02000000000000000000" pitchFamily="2" charset="0"/>
                <a:sym typeface="Arial"/>
              </a:rPr>
              <a:t>Oct. 2020</a:t>
            </a:r>
          </a:p>
        </p:txBody>
      </p:sp>
      <p:sp>
        <p:nvSpPr>
          <p:cNvPr id="619" name="CuadroTexto 395">
            <a:extLst>
              <a:ext uri="{FF2B5EF4-FFF2-40B4-BE49-F238E27FC236}">
                <a16:creationId xmlns:a16="http://schemas.microsoft.com/office/drawing/2014/main" id="{4B7D60EE-93AF-2F46-85B2-D82A53DFB803}"/>
              </a:ext>
            </a:extLst>
          </p:cNvPr>
          <p:cNvSpPr txBox="1"/>
          <p:nvPr/>
        </p:nvSpPr>
        <p:spPr>
          <a:xfrm>
            <a:off x="9589584" y="2964310"/>
            <a:ext cx="2211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>
                <a:solidFill>
                  <a:srgbClr val="DEDEDE"/>
                </a:solidFill>
                <a:latin typeface="Hind" panose="02000000000000000000" pitchFamily="2" charset="0"/>
                <a:ea typeface="Lato" charset="0"/>
                <a:cs typeface="Hind" panose="02000000000000000000" pitchFamily="2" charset="0"/>
                <a:sym typeface="Arial"/>
              </a:rPr>
              <a:t>Sept 2023</a:t>
            </a:r>
          </a:p>
        </p:txBody>
      </p:sp>
      <p:sp>
        <p:nvSpPr>
          <p:cNvPr id="46" name="Rectangle 56">
            <a:extLst>
              <a:ext uri="{FF2B5EF4-FFF2-40B4-BE49-F238E27FC236}">
                <a16:creationId xmlns:a16="http://schemas.microsoft.com/office/drawing/2014/main" id="{3B668BF2-BE1C-DA4B-809A-04732D07349A}"/>
              </a:ext>
            </a:extLst>
          </p:cNvPr>
          <p:cNvSpPr/>
          <p:nvPr/>
        </p:nvSpPr>
        <p:spPr>
          <a:xfrm>
            <a:off x="2196846" y="3923624"/>
            <a:ext cx="2847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b="1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Arial"/>
              </a:rPr>
              <a:t>India’s 1</a:t>
            </a:r>
            <a:r>
              <a:rPr lang="en-US" b="1" baseline="30000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Arial"/>
              </a:rPr>
              <a:t>st</a:t>
            </a:r>
            <a:r>
              <a:rPr lang="en-US" b="1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Arial"/>
              </a:rPr>
              <a:t> IFSC became operational with RBI, SEBI and IRDAI notifying regulations</a:t>
            </a:r>
          </a:p>
        </p:txBody>
      </p:sp>
      <p:sp>
        <p:nvSpPr>
          <p:cNvPr id="49" name="Rectangle 56">
            <a:extLst>
              <a:ext uri="{FF2B5EF4-FFF2-40B4-BE49-F238E27FC236}">
                <a16:creationId xmlns:a16="http://schemas.microsoft.com/office/drawing/2014/main" id="{74B581B3-0CE5-7B4B-BBF0-CBC6125F185E}"/>
              </a:ext>
            </a:extLst>
          </p:cNvPr>
          <p:cNvSpPr/>
          <p:nvPr/>
        </p:nvSpPr>
        <p:spPr>
          <a:xfrm>
            <a:off x="4955749" y="1781564"/>
            <a:ext cx="2370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GB" b="1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Georgia"/>
              </a:rPr>
              <a:t>IFSC Authority Act, 2019 passed by Union  Parliament</a:t>
            </a:r>
            <a:endParaRPr lang="en-US" b="1" dirty="0">
              <a:solidFill>
                <a:srgbClr val="002060"/>
              </a:solidFill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  <a:sym typeface="Arial"/>
            </a:endParaRPr>
          </a:p>
        </p:txBody>
      </p:sp>
      <p:sp>
        <p:nvSpPr>
          <p:cNvPr id="52" name="Rectangle 56">
            <a:extLst>
              <a:ext uri="{FF2B5EF4-FFF2-40B4-BE49-F238E27FC236}">
                <a16:creationId xmlns:a16="http://schemas.microsoft.com/office/drawing/2014/main" id="{103B278F-DECC-5045-82FC-C486BD3F7065}"/>
              </a:ext>
            </a:extLst>
          </p:cNvPr>
          <p:cNvSpPr/>
          <p:nvPr/>
        </p:nvSpPr>
        <p:spPr>
          <a:xfrm>
            <a:off x="7026100" y="3923624"/>
            <a:ext cx="28473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Arial"/>
              </a:rPr>
              <a:t>IFSCA</a:t>
            </a:r>
            <a:r>
              <a:rPr lang="en-US" b="1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Arial"/>
              </a:rPr>
              <a:t> assumes power to develop and regulate IFSCs in India from 1st Oct 2020</a:t>
            </a:r>
          </a:p>
        </p:txBody>
      </p:sp>
      <p:sp>
        <p:nvSpPr>
          <p:cNvPr id="55" name="Rectangle 56">
            <a:extLst>
              <a:ext uri="{FF2B5EF4-FFF2-40B4-BE49-F238E27FC236}">
                <a16:creationId xmlns:a16="http://schemas.microsoft.com/office/drawing/2014/main" id="{3A380636-CDBB-B04C-AD96-B811AFFF2824}"/>
              </a:ext>
            </a:extLst>
          </p:cNvPr>
          <p:cNvSpPr/>
          <p:nvPr/>
        </p:nvSpPr>
        <p:spPr>
          <a:xfrm>
            <a:off x="8852651" y="1761014"/>
            <a:ext cx="3355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b="1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Arial"/>
              </a:rPr>
              <a:t>IFSCA issued 30 + Regulations Registered ≈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Arial"/>
              </a:rPr>
              <a:t>550+ Entities </a:t>
            </a:r>
          </a:p>
        </p:txBody>
      </p:sp>
      <p:pic>
        <p:nvPicPr>
          <p:cNvPr id="1026" name="Picture 2" descr="10 logo designs of Government of India setups or companies - Best Logo and  Packaging Design Ideas | LogoPeople India Blog">
            <a:extLst>
              <a:ext uri="{FF2B5EF4-FFF2-40B4-BE49-F238E27FC236}">
                <a16:creationId xmlns:a16="http://schemas.microsoft.com/office/drawing/2014/main" id="{04A799FB-27A5-4F27-9282-F1F25B035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752" y="132043"/>
            <a:ext cx="853848" cy="8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F9ADC17-C147-4738-B293-27722BB17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" y="218320"/>
            <a:ext cx="790748" cy="70894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B0D31E-A3DE-49EE-973C-43BD24D7F8B0}"/>
              </a:ext>
            </a:extLst>
          </p:cNvPr>
          <p:cNvCxnSpPr>
            <a:cxnSpLocks/>
          </p:cNvCxnSpPr>
          <p:nvPr/>
        </p:nvCxnSpPr>
        <p:spPr>
          <a:xfrm>
            <a:off x="964250" y="984868"/>
            <a:ext cx="9998927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56">
            <a:extLst>
              <a:ext uri="{FF2B5EF4-FFF2-40B4-BE49-F238E27FC236}">
                <a16:creationId xmlns:a16="http://schemas.microsoft.com/office/drawing/2014/main" id="{A6D893D7-4ECD-4A34-AFC2-D0E0F0AB505A}"/>
              </a:ext>
            </a:extLst>
          </p:cNvPr>
          <p:cNvSpPr/>
          <p:nvPr/>
        </p:nvSpPr>
        <p:spPr>
          <a:xfrm>
            <a:off x="129317" y="1902805"/>
            <a:ext cx="2936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b="1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Georgia"/>
              </a:rPr>
              <a:t>1</a:t>
            </a:r>
            <a:r>
              <a:rPr lang="en-US" b="1" baseline="30000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Georgia"/>
              </a:rPr>
              <a:t>ST</a:t>
            </a:r>
            <a:r>
              <a:rPr lang="en-US" b="1" dirty="0">
                <a:solidFill>
                  <a:srgbClr val="002060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  <a:sym typeface="Georgia"/>
              </a:rPr>
              <a:t> Commercial building inaugurated at GIFT City </a:t>
            </a:r>
            <a:endParaRPr lang="en-US" b="1" dirty="0">
              <a:solidFill>
                <a:srgbClr val="002060"/>
              </a:solidFill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  <a:sym typeface="Arial"/>
            </a:endParaRPr>
          </a:p>
        </p:txBody>
      </p:sp>
      <p:sp>
        <p:nvSpPr>
          <p:cNvPr id="22" name="Freeform 506">
            <a:extLst>
              <a:ext uri="{FF2B5EF4-FFF2-40B4-BE49-F238E27FC236}">
                <a16:creationId xmlns:a16="http://schemas.microsoft.com/office/drawing/2014/main" id="{CADFC724-99D7-4308-9B97-98E1CE5B6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92" y="2659787"/>
            <a:ext cx="2263889" cy="927991"/>
          </a:xfrm>
          <a:custGeom>
            <a:avLst/>
            <a:gdLst>
              <a:gd name="T0" fmla="*/ 2226 w 3918"/>
              <a:gd name="T1" fmla="*/ 328 h 1607"/>
              <a:gd name="T2" fmla="*/ 1959 w 3918"/>
              <a:gd name="T3" fmla="*/ 0 h 1607"/>
              <a:gd name="T4" fmla="*/ 1691 w 3918"/>
              <a:gd name="T5" fmla="*/ 328 h 1607"/>
              <a:gd name="T6" fmla="*/ 0 w 3918"/>
              <a:gd name="T7" fmla="*/ 328 h 1607"/>
              <a:gd name="T8" fmla="*/ 0 w 3918"/>
              <a:gd name="T9" fmla="*/ 1606 h 1607"/>
              <a:gd name="T10" fmla="*/ 3917 w 3918"/>
              <a:gd name="T11" fmla="*/ 1606 h 1607"/>
              <a:gd name="T12" fmla="*/ 3917 w 3918"/>
              <a:gd name="T13" fmla="*/ 328 h 1607"/>
              <a:gd name="T14" fmla="*/ 2226 w 3918"/>
              <a:gd name="T15" fmla="*/ 328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8" h="1607">
                <a:moveTo>
                  <a:pt x="2226" y="328"/>
                </a:moveTo>
                <a:lnTo>
                  <a:pt x="1959" y="0"/>
                </a:lnTo>
                <a:lnTo>
                  <a:pt x="1691" y="328"/>
                </a:lnTo>
                <a:lnTo>
                  <a:pt x="0" y="328"/>
                </a:lnTo>
                <a:lnTo>
                  <a:pt x="0" y="1606"/>
                </a:lnTo>
                <a:lnTo>
                  <a:pt x="3917" y="1606"/>
                </a:lnTo>
                <a:lnTo>
                  <a:pt x="3917" y="328"/>
                </a:lnTo>
                <a:lnTo>
                  <a:pt x="2226" y="328"/>
                </a:lnTo>
              </a:path>
            </a:pathLst>
          </a:custGeom>
          <a:solidFill>
            <a:srgbClr val="D67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s-MX" sz="2800">
              <a:solidFill>
                <a:srgbClr val="FFFFFF"/>
              </a:solidFill>
              <a:latin typeface="Hind" panose="02000000000000000000" pitchFamily="2" charset="0"/>
              <a:cs typeface="Hind" panose="02000000000000000000" pitchFamily="2" charset="0"/>
              <a:sym typeface="Arial"/>
            </a:endParaRPr>
          </a:p>
        </p:txBody>
      </p:sp>
      <p:sp>
        <p:nvSpPr>
          <p:cNvPr id="23" name="CuadroTexto 395">
            <a:extLst>
              <a:ext uri="{FF2B5EF4-FFF2-40B4-BE49-F238E27FC236}">
                <a16:creationId xmlns:a16="http://schemas.microsoft.com/office/drawing/2014/main" id="{C7D184C3-283C-4E27-B94D-A4D0FC019861}"/>
              </a:ext>
            </a:extLst>
          </p:cNvPr>
          <p:cNvSpPr txBox="1"/>
          <p:nvPr/>
        </p:nvSpPr>
        <p:spPr>
          <a:xfrm>
            <a:off x="83559" y="2939754"/>
            <a:ext cx="226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s-MX" sz="2800" b="1" dirty="0">
                <a:solidFill>
                  <a:srgbClr val="DEDEDE"/>
                </a:solidFill>
                <a:latin typeface="Hind" panose="02000000000000000000" pitchFamily="2" charset="0"/>
                <a:cs typeface="Hind" panose="02000000000000000000" pitchFamily="2" charset="0"/>
                <a:sym typeface="Arial"/>
              </a:rPr>
              <a:t>Jan. 2013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F9CE31-553C-C5AC-8C45-42B2021C76BE}"/>
              </a:ext>
            </a:extLst>
          </p:cNvPr>
          <p:cNvCxnSpPr/>
          <p:nvPr/>
        </p:nvCxnSpPr>
        <p:spPr>
          <a:xfrm>
            <a:off x="7141808" y="2666810"/>
            <a:ext cx="0" cy="1318516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58AC8AB-6FCB-73FF-D21D-4AC99FCAE48D}"/>
              </a:ext>
            </a:extLst>
          </p:cNvPr>
          <p:cNvSpPr/>
          <p:nvPr/>
        </p:nvSpPr>
        <p:spPr>
          <a:xfrm>
            <a:off x="1300086" y="5485159"/>
            <a:ext cx="10602678" cy="51647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IFSCA has been established as a unified financial regulator by the Government of India under the IFSCA Act,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61E852-0385-CDA9-C185-481266912F32}"/>
              </a:ext>
            </a:extLst>
          </p:cNvPr>
          <p:cNvSpPr/>
          <p:nvPr/>
        </p:nvSpPr>
        <p:spPr>
          <a:xfrm>
            <a:off x="1300086" y="6054712"/>
            <a:ext cx="10602678" cy="503131"/>
          </a:xfrm>
          <a:prstGeom prst="rect">
            <a:avLst/>
          </a:prstGeom>
          <a:noFill/>
          <a:ln>
            <a:solidFill>
              <a:srgbClr val="361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solidFill>
                <a:srgbClr val="230871"/>
              </a:solidFill>
              <a:latin typeface="Hind" panose="02000000000000000000" pitchFamily="2" charset="0"/>
              <a:ea typeface="Roboto"/>
              <a:cs typeface="Hind" panose="02000000000000000000" pitchFamily="2" charset="0"/>
            </a:endParaRPr>
          </a:p>
          <a:p>
            <a:pPr algn="ctr"/>
            <a:r>
              <a:rPr lang="en-US" sz="1600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To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develop and regulate</a:t>
            </a:r>
            <a:r>
              <a:rPr lang="en-US" sz="1600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 IFSC’s in India, IFSCA has been vested with powers of four sectoral regulators namely- RBI*, SEBI*, IRDAI* &amp; PFRDA*</a:t>
            </a:r>
          </a:p>
          <a:p>
            <a:pPr algn="ctr"/>
            <a:endParaRPr lang="en-US" sz="1100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B9450F-00A3-5EEF-7CFA-97481C6F5B0D}"/>
              </a:ext>
            </a:extLst>
          </p:cNvPr>
          <p:cNvSpPr/>
          <p:nvPr/>
        </p:nvSpPr>
        <p:spPr>
          <a:xfrm>
            <a:off x="356487" y="5485764"/>
            <a:ext cx="771792" cy="5031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75E6D5-5C50-F267-4DD3-293B6709613D}"/>
              </a:ext>
            </a:extLst>
          </p:cNvPr>
          <p:cNvSpPr/>
          <p:nvPr/>
        </p:nvSpPr>
        <p:spPr>
          <a:xfrm>
            <a:off x="356487" y="6054714"/>
            <a:ext cx="771792" cy="5031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230871"/>
                </a:solidFill>
                <a:latin typeface="Hind" panose="02000000000000000000" pitchFamily="2" charset="0"/>
                <a:ea typeface="Roboto"/>
                <a:cs typeface="Hind" panose="02000000000000000000" pitchFamily="2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1A000-D8B5-EEFD-A727-A32008F24B42}"/>
              </a:ext>
            </a:extLst>
          </p:cNvPr>
          <p:cNvSpPr/>
          <p:nvPr/>
        </p:nvSpPr>
        <p:spPr>
          <a:xfrm>
            <a:off x="274485" y="5409240"/>
            <a:ext cx="11725264" cy="12734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25965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74" y="145278"/>
            <a:ext cx="5934894" cy="649547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Jurisdictional Comparison</a:t>
            </a:r>
            <a:endParaRPr lang="en-IN" sz="3200" b="1" dirty="0">
              <a:solidFill>
                <a:srgbClr val="002060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object 26">
            <a:extLst>
              <a:ext uri="{FF2B5EF4-FFF2-40B4-BE49-F238E27FC236}">
                <a16:creationId xmlns:a16="http://schemas.microsoft.com/office/drawing/2014/main" id="{71D7F5F2-EB84-4CEF-96CF-6290B6431A75}"/>
              </a:ext>
            </a:extLst>
          </p:cNvPr>
          <p:cNvSpPr/>
          <p:nvPr/>
        </p:nvSpPr>
        <p:spPr>
          <a:xfrm>
            <a:off x="50478" y="810022"/>
            <a:ext cx="5970437" cy="45719"/>
          </a:xfrm>
          <a:custGeom>
            <a:avLst/>
            <a:gdLst/>
            <a:ahLst/>
            <a:cxnLst/>
            <a:rect l="l" t="t" r="r" b="b"/>
            <a:pathLst>
              <a:path w="12165965">
                <a:moveTo>
                  <a:pt x="0" y="0"/>
                </a:moveTo>
                <a:lnTo>
                  <a:pt x="12165457" y="0"/>
                </a:lnTo>
              </a:path>
            </a:pathLst>
          </a:cu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A4FD5-F3CE-69C1-75A6-2410056A8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334" y="13827"/>
            <a:ext cx="1054955" cy="900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2CFFAD-8250-60C0-1DBC-A605C70448CD}"/>
              </a:ext>
            </a:extLst>
          </p:cNvPr>
          <p:cNvSpPr/>
          <p:nvPr/>
        </p:nvSpPr>
        <p:spPr>
          <a:xfrm>
            <a:off x="362154" y="2175163"/>
            <a:ext cx="2212848" cy="69272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Rest of the world</a:t>
            </a:r>
          </a:p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(</a:t>
            </a:r>
            <a:r>
              <a:rPr lang="en-GB" sz="1600" b="1" dirty="0">
                <a:latin typeface="Hind" panose="02000000000000000000" pitchFamily="2" charset="0"/>
                <a:cs typeface="Hind" panose="02000000000000000000" pitchFamily="2" charset="0"/>
              </a:rPr>
              <a:t>Foreign Jurisdiction</a:t>
            </a:r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)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746ECF-F86B-2EEB-81B0-10267E46E148}"/>
              </a:ext>
            </a:extLst>
          </p:cNvPr>
          <p:cNvSpPr/>
          <p:nvPr/>
        </p:nvSpPr>
        <p:spPr>
          <a:xfrm>
            <a:off x="1357744" y="3297159"/>
            <a:ext cx="1217257" cy="838201"/>
          </a:xfrm>
          <a:prstGeom prst="roundRect">
            <a:avLst/>
          </a:prstGeom>
          <a:solidFill>
            <a:srgbClr val="F6C5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rPr>
              <a:t>IFSC</a:t>
            </a:r>
          </a:p>
          <a:p>
            <a:pPr algn="ctr"/>
            <a:r>
              <a:rPr lang="en-GB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rPr>
              <a:t>(SEZ)</a:t>
            </a:r>
            <a:endParaRPr lang="en-IN" b="1" dirty="0">
              <a:solidFill>
                <a:schemeClr val="tx1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CC235-5BCD-8DA5-5F87-D5CE38BD4D8D}"/>
              </a:ext>
            </a:extLst>
          </p:cNvPr>
          <p:cNvSpPr/>
          <p:nvPr/>
        </p:nvSpPr>
        <p:spPr>
          <a:xfrm>
            <a:off x="1357744" y="4495798"/>
            <a:ext cx="1217258" cy="83820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India</a:t>
            </a:r>
          </a:p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(DTA)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61B313-0B02-B56B-6CA6-100497A154C8}"/>
              </a:ext>
            </a:extLst>
          </p:cNvPr>
          <p:cNvSpPr/>
          <p:nvPr/>
        </p:nvSpPr>
        <p:spPr>
          <a:xfrm>
            <a:off x="7427457" y="1038262"/>
            <a:ext cx="2212848" cy="6927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Tax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E5BF51-E8E6-DF01-222C-315CC6141A31}"/>
              </a:ext>
            </a:extLst>
          </p:cNvPr>
          <p:cNvSpPr/>
          <p:nvPr/>
        </p:nvSpPr>
        <p:spPr>
          <a:xfrm>
            <a:off x="5072356" y="1041948"/>
            <a:ext cx="2212848" cy="6927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Currency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0892B0-C70E-A4BB-9576-7759DDA3B164}"/>
              </a:ext>
            </a:extLst>
          </p:cNvPr>
          <p:cNvSpPr/>
          <p:nvPr/>
        </p:nvSpPr>
        <p:spPr>
          <a:xfrm>
            <a:off x="9782557" y="1034576"/>
            <a:ext cx="2212848" cy="6927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Law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BEA8239-1906-EF42-8085-4D078B596889}"/>
              </a:ext>
            </a:extLst>
          </p:cNvPr>
          <p:cNvSpPr/>
          <p:nvPr/>
        </p:nvSpPr>
        <p:spPr>
          <a:xfrm>
            <a:off x="2717254" y="1041948"/>
            <a:ext cx="2212848" cy="6927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FEMA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DD2D47-652D-9E95-2F35-8D22E98DE7FD}"/>
              </a:ext>
            </a:extLst>
          </p:cNvPr>
          <p:cNvSpPr/>
          <p:nvPr/>
        </p:nvSpPr>
        <p:spPr>
          <a:xfrm>
            <a:off x="7427457" y="2171477"/>
            <a:ext cx="2212848" cy="6927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Offshore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2447E0-6D2D-2760-E1F9-266697D2822C}"/>
              </a:ext>
            </a:extLst>
          </p:cNvPr>
          <p:cNvSpPr/>
          <p:nvPr/>
        </p:nvSpPr>
        <p:spPr>
          <a:xfrm>
            <a:off x="2717254" y="2170264"/>
            <a:ext cx="2212848" cy="6927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Offshore</a:t>
            </a:r>
          </a:p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Non-Resident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160E56-1F70-C4C6-005D-834BDAD8CBF0}"/>
              </a:ext>
            </a:extLst>
          </p:cNvPr>
          <p:cNvSpPr/>
          <p:nvPr/>
        </p:nvSpPr>
        <p:spPr>
          <a:xfrm>
            <a:off x="9782557" y="2162892"/>
            <a:ext cx="2212848" cy="6927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Resident’s Jurisdiction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AD48556-30CA-2CA4-4412-B7C905A8AAC0}"/>
              </a:ext>
            </a:extLst>
          </p:cNvPr>
          <p:cNvSpPr/>
          <p:nvPr/>
        </p:nvSpPr>
        <p:spPr>
          <a:xfrm>
            <a:off x="5072356" y="2170264"/>
            <a:ext cx="2212848" cy="6927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Respective</a:t>
            </a:r>
          </a:p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Int’l Currency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F45DC3-7A10-8707-12EF-0350ED141936}"/>
              </a:ext>
            </a:extLst>
          </p:cNvPr>
          <p:cNvSpPr/>
          <p:nvPr/>
        </p:nvSpPr>
        <p:spPr>
          <a:xfrm>
            <a:off x="2717254" y="4495798"/>
            <a:ext cx="2212848" cy="83820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Onshore</a:t>
            </a:r>
          </a:p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Resident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A528CB-34B5-0947-95A9-8BF0E2AC5C42}"/>
              </a:ext>
            </a:extLst>
          </p:cNvPr>
          <p:cNvSpPr/>
          <p:nvPr/>
        </p:nvSpPr>
        <p:spPr>
          <a:xfrm>
            <a:off x="9782557" y="4492112"/>
            <a:ext cx="2212848" cy="83820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Indian Jurisdiction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2657B2-98FC-AA30-21F1-6664AE3F1DA6}"/>
              </a:ext>
            </a:extLst>
          </p:cNvPr>
          <p:cNvSpPr/>
          <p:nvPr/>
        </p:nvSpPr>
        <p:spPr>
          <a:xfrm>
            <a:off x="5072356" y="4495798"/>
            <a:ext cx="2212848" cy="83820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Primary ₹ denominated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33AF352-D386-84C7-D277-9F6B6E5FE27B}"/>
              </a:ext>
            </a:extLst>
          </p:cNvPr>
          <p:cNvSpPr/>
          <p:nvPr/>
        </p:nvSpPr>
        <p:spPr>
          <a:xfrm>
            <a:off x="7427457" y="4492112"/>
            <a:ext cx="2212848" cy="83820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Taxes as applicable</a:t>
            </a:r>
          </a:p>
          <a:p>
            <a:pPr algn="ctr"/>
            <a:r>
              <a:rPr lang="en-GB" sz="1400" b="1" dirty="0">
                <a:latin typeface="Hind" panose="02000000000000000000" pitchFamily="2" charset="0"/>
                <a:cs typeface="Hind" panose="02000000000000000000" pitchFamily="2" charset="0"/>
              </a:rPr>
              <a:t>(Tax Resident)</a:t>
            </a:r>
            <a:endParaRPr lang="en-IN" sz="1400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074A2F8-A804-A0A9-ADCF-898447BD988A}"/>
              </a:ext>
            </a:extLst>
          </p:cNvPr>
          <p:cNvSpPr/>
          <p:nvPr/>
        </p:nvSpPr>
        <p:spPr>
          <a:xfrm>
            <a:off x="2717254" y="3298580"/>
            <a:ext cx="2212848" cy="8382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Hind" panose="02000000000000000000" pitchFamily="2" charset="0"/>
                <a:cs typeface="Hind" panose="02000000000000000000" pitchFamily="2" charset="0"/>
              </a:rPr>
              <a:t>Offshore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Hind" panose="02000000000000000000" pitchFamily="2" charset="0"/>
                <a:cs typeface="Hind" panose="02000000000000000000" pitchFamily="2" charset="0"/>
              </a:rPr>
              <a:t>Non-Resident</a:t>
            </a:r>
            <a:endParaRPr lang="en-IN" b="1" dirty="0">
              <a:solidFill>
                <a:schemeClr val="bg1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28FBBE-5A99-6F02-E802-6C0A9552B8A8}"/>
              </a:ext>
            </a:extLst>
          </p:cNvPr>
          <p:cNvSpPr/>
          <p:nvPr/>
        </p:nvSpPr>
        <p:spPr>
          <a:xfrm>
            <a:off x="9782557" y="3291208"/>
            <a:ext cx="2212848" cy="838201"/>
          </a:xfrm>
          <a:prstGeom prst="roundRect">
            <a:avLst/>
          </a:prstGeom>
          <a:solidFill>
            <a:srgbClr val="F6C5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Hind" panose="02000000000000000000" pitchFamily="2" charset="0"/>
                <a:cs typeface="Hind" panose="02000000000000000000" pitchFamily="2" charset="0"/>
              </a:rPr>
              <a:t>Indian Jurisdiction</a:t>
            </a:r>
            <a:endParaRPr lang="en-IN" b="1" dirty="0">
              <a:solidFill>
                <a:schemeClr val="tx1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4C97B3-A9F9-41B8-75C6-F236EBF54174}"/>
              </a:ext>
            </a:extLst>
          </p:cNvPr>
          <p:cNvSpPr/>
          <p:nvPr/>
        </p:nvSpPr>
        <p:spPr>
          <a:xfrm>
            <a:off x="5072356" y="3303480"/>
            <a:ext cx="2212848" cy="8382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Hind" panose="02000000000000000000" pitchFamily="2" charset="0"/>
                <a:cs typeface="Hind" panose="02000000000000000000" pitchFamily="2" charset="0"/>
              </a:rPr>
              <a:t>11 Currencies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Hind" panose="02000000000000000000" pitchFamily="2" charset="0"/>
                <a:cs typeface="Hind" panose="02000000000000000000" pitchFamily="2" charset="0"/>
              </a:rPr>
              <a:t>(₹ Not Permitted)</a:t>
            </a:r>
            <a:endParaRPr lang="en-IN" sz="1400" b="1" dirty="0">
              <a:solidFill>
                <a:schemeClr val="bg1"/>
              </a:solidFill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1AB4047-FC42-52B1-252E-E541C31BB901}"/>
              </a:ext>
            </a:extLst>
          </p:cNvPr>
          <p:cNvSpPr/>
          <p:nvPr/>
        </p:nvSpPr>
        <p:spPr>
          <a:xfrm>
            <a:off x="7427457" y="3299794"/>
            <a:ext cx="2212848" cy="8382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Hind" panose="02000000000000000000" pitchFamily="2" charset="0"/>
                <a:cs typeface="Hind" panose="02000000000000000000" pitchFamily="2" charset="0"/>
              </a:rPr>
              <a:t>Tax Holiday</a:t>
            </a:r>
          </a:p>
          <a:p>
            <a:pPr algn="ctr"/>
            <a:r>
              <a:rPr lang="en-IN" sz="1400" b="1" dirty="0">
                <a:solidFill>
                  <a:schemeClr val="bg1"/>
                </a:solidFill>
                <a:latin typeface="Hind" panose="02000000000000000000" pitchFamily="2" charset="0"/>
                <a:cs typeface="Hind" panose="02000000000000000000" pitchFamily="2" charset="0"/>
              </a:rPr>
              <a:t>(Tax Resident)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01C4049-5852-31B7-1C93-E4A0878D98F2}"/>
              </a:ext>
            </a:extLst>
          </p:cNvPr>
          <p:cNvSpPr/>
          <p:nvPr/>
        </p:nvSpPr>
        <p:spPr>
          <a:xfrm>
            <a:off x="362154" y="3292259"/>
            <a:ext cx="931308" cy="204174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b="1" dirty="0">
                <a:latin typeface="Hind" panose="02000000000000000000" pitchFamily="2" charset="0"/>
                <a:cs typeface="Hind" panose="02000000000000000000" pitchFamily="2" charset="0"/>
              </a:rPr>
              <a:t>INDIA</a:t>
            </a:r>
            <a:endParaRPr lang="en-IN" b="1" dirty="0">
              <a:latin typeface="Hind" panose="02000000000000000000" pitchFamily="2" charset="0"/>
              <a:cs typeface="Hind" panose="02000000000000000000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62D7447-6B0F-BDA7-0428-B32A226CE07F}"/>
              </a:ext>
            </a:extLst>
          </p:cNvPr>
          <p:cNvCxnSpPr/>
          <p:nvPr/>
        </p:nvCxnSpPr>
        <p:spPr>
          <a:xfrm>
            <a:off x="362154" y="3089564"/>
            <a:ext cx="1164213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custData r:id="rId1"/>
    </p:custDataLst>
    <p:extLst>
      <p:ext uri="{BB962C8B-B14F-4D97-AF65-F5344CB8AC3E}">
        <p14:creationId xmlns:p14="http://schemas.microsoft.com/office/powerpoint/2010/main" val="443097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/>
        </p:nvSpPr>
        <p:spPr>
          <a:xfrm>
            <a:off x="98469" y="248599"/>
            <a:ext cx="11392000" cy="68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3200" b="1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Overview - </a:t>
            </a:r>
            <a:r>
              <a:rPr lang="en" sz="3200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IFSC</a:t>
            </a:r>
            <a:endParaRPr sz="32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98469" y="862789"/>
            <a:ext cx="5705600" cy="54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2133" dirty="0">
                <a:solidFill>
                  <a:srgbClr val="230871"/>
                </a:solidFill>
                <a:latin typeface="Roboto Black"/>
                <a:ea typeface="Roboto Black"/>
                <a:cs typeface="Roboto Black"/>
                <a:sym typeface="Roboto Black"/>
              </a:rPr>
              <a:t>BUSINESS ACTIVITIES</a:t>
            </a:r>
            <a:endParaRPr sz="2133" dirty="0">
              <a:solidFill>
                <a:srgbClr val="23087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t="4495" b="4495"/>
          <a:stretch/>
        </p:blipFill>
        <p:spPr>
          <a:xfrm>
            <a:off x="204309" y="1736263"/>
            <a:ext cx="620192" cy="58138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831363" y="1547941"/>
            <a:ext cx="2716513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b="1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BANKING</a:t>
            </a:r>
            <a:endParaRPr sz="16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Indian Banks 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Foreign Banks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Global Administrative Office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4">
            <a:alphaModFix/>
          </a:blip>
          <a:srcRect t="-11185" b="-11198"/>
          <a:stretch/>
        </p:blipFill>
        <p:spPr>
          <a:xfrm>
            <a:off x="128385" y="4124749"/>
            <a:ext cx="644233" cy="8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840124" y="4189637"/>
            <a:ext cx="3185027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b="1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INSURANCE</a:t>
            </a:r>
            <a:endParaRPr sz="16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Indian &amp; Foreign Insurer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Indian &amp; Foreign Reinsurer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Insurance </a:t>
            </a:r>
            <a:r>
              <a:rPr lang="en-US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Intermediaries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Insurance Web-Aggregators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5">
            <a:alphaModFix/>
          </a:blip>
          <a:srcRect t="-19618" b="-19618"/>
          <a:stretch/>
        </p:blipFill>
        <p:spPr>
          <a:xfrm>
            <a:off x="3313840" y="1600792"/>
            <a:ext cx="644267" cy="8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4060464" y="1526967"/>
            <a:ext cx="3613254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b="1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CAPITAL MARKET</a:t>
            </a:r>
            <a:endParaRPr sz="16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Stock Exchanges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Clearing Corporation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International Depository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Broker Dealer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Investment Bankers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31068" y="4216869"/>
            <a:ext cx="731667" cy="55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4420558" y="4216869"/>
            <a:ext cx="3253160" cy="222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b="1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OTHER KEY BUSINESSES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Font typeface="Arial"/>
              <a:buChar char="●"/>
            </a:pPr>
            <a:r>
              <a:rPr lang="en" sz="1600" b="1" dirty="0">
                <a:solidFill>
                  <a:schemeClr val="accent2"/>
                </a:solidFill>
                <a:latin typeface="Roboto"/>
                <a:ea typeface="Roboto"/>
                <a:sym typeface="Roboto"/>
              </a:rPr>
              <a:t>Ship Leasing &amp; Financing 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Font typeface="Arial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International Bullion Exchange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Font typeface="Arial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Finance Companies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Font typeface="Arial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Global Treasury Centre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Font typeface="Arial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ITFS Platform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Aircraft Leasing &amp; Financing</a:t>
            </a:r>
            <a:endParaRPr sz="11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7">
            <a:alphaModFix/>
          </a:blip>
          <a:srcRect t="-9806" b="-9782"/>
          <a:stretch/>
        </p:blipFill>
        <p:spPr>
          <a:xfrm>
            <a:off x="7631412" y="1655553"/>
            <a:ext cx="644233" cy="73806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8282507" y="1535837"/>
            <a:ext cx="3695892" cy="215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b="1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ASSET MANAGEMENT</a:t>
            </a:r>
            <a:endParaRPr sz="16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Alternate Investment Funds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Investment Advisers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-I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Portfolio Managers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Custodial Services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Distribution Services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>
              <a:lnSpc>
                <a:spcPct val="115000"/>
              </a:lnSpc>
              <a:buClr>
                <a:srgbClr val="FF9015"/>
              </a:buClr>
              <a:buSzPts val="1100"/>
            </a:pPr>
            <a:endParaRPr sz="11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Google Shape;104;p17">
            <a:extLst>
              <a:ext uri="{FF2B5EF4-FFF2-40B4-BE49-F238E27FC236}">
                <a16:creationId xmlns:a16="http://schemas.microsoft.com/office/drawing/2014/main" id="{BD49D041-D509-4645-8704-A196BC7EF940}"/>
              </a:ext>
            </a:extLst>
          </p:cNvPr>
          <p:cNvSpPr txBox="1"/>
          <p:nvPr/>
        </p:nvSpPr>
        <p:spPr>
          <a:xfrm>
            <a:off x="8312594" y="4256778"/>
            <a:ext cx="3751021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600" b="1" dirty="0">
                <a:solidFill>
                  <a:srgbClr val="230871"/>
                </a:solidFill>
                <a:latin typeface="Roboto"/>
                <a:ea typeface="Roboto"/>
                <a:cs typeface="Roboto"/>
                <a:sym typeface="Roboto"/>
              </a:rPr>
              <a:t>EMERGING BUSINSESS</a:t>
            </a:r>
            <a:endParaRPr lang="en" sz="16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Font typeface="Arial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Global Fintech Hub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Font typeface="Arial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Global in-House Centres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Sustainable Finance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Foreign Universities &amp; Insitutions </a:t>
            </a:r>
          </a:p>
          <a:p>
            <a:pPr marL="152392" indent="-169325">
              <a:lnSpc>
                <a:spcPct val="115000"/>
              </a:lnSpc>
              <a:buClr>
                <a:srgbClr val="FF9015"/>
              </a:buClr>
              <a:buSzPts val="1100"/>
              <a:buChar char="●"/>
            </a:pPr>
            <a:r>
              <a:rPr lang="en-US" sz="1600" dirty="0">
                <a:solidFill>
                  <a:srgbClr val="230871"/>
                </a:solidFill>
                <a:latin typeface="Roboto"/>
                <a:ea typeface="Roboto"/>
                <a:sym typeface="Roboto"/>
              </a:rPr>
              <a:t>Professional Service Providers</a:t>
            </a:r>
            <a:endParaRPr sz="1600" dirty="0">
              <a:solidFill>
                <a:srgbClr val="230871"/>
              </a:solidFill>
              <a:latin typeface="Roboto"/>
              <a:ea typeface="Roboto"/>
              <a:sym typeface="Roboto"/>
            </a:endParaRPr>
          </a:p>
          <a:p>
            <a:pPr>
              <a:lnSpc>
                <a:spcPct val="115000"/>
              </a:lnSpc>
              <a:buClr>
                <a:srgbClr val="FF9015"/>
              </a:buClr>
              <a:buSzPts val="1100"/>
            </a:pPr>
            <a:endParaRPr sz="11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buClr>
                <a:srgbClr val="FF9015"/>
              </a:buClr>
              <a:buSzPts val="1100"/>
            </a:pPr>
            <a:endParaRPr sz="1100" dirty="0">
              <a:solidFill>
                <a:srgbClr val="23087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" name="Grupo 10">
            <a:extLst>
              <a:ext uri="{FF2B5EF4-FFF2-40B4-BE49-F238E27FC236}">
                <a16:creationId xmlns:a16="http://schemas.microsoft.com/office/drawing/2014/main" id="{5520D4E2-F8A2-490C-9CCE-79725F30B292}"/>
              </a:ext>
            </a:extLst>
          </p:cNvPr>
          <p:cNvGrpSpPr/>
          <p:nvPr/>
        </p:nvGrpSpPr>
        <p:grpSpPr>
          <a:xfrm>
            <a:off x="7722830" y="4189637"/>
            <a:ext cx="461395" cy="556033"/>
            <a:chOff x="3648129" y="5460938"/>
            <a:chExt cx="386468" cy="541976"/>
          </a:xfrm>
          <a:solidFill>
            <a:srgbClr val="002060"/>
          </a:solidFill>
        </p:grpSpPr>
        <p:sp>
          <p:nvSpPr>
            <p:cNvPr id="18" name="Forma libre 64">
              <a:extLst>
                <a:ext uri="{FF2B5EF4-FFF2-40B4-BE49-F238E27FC236}">
                  <a16:creationId xmlns:a16="http://schemas.microsoft.com/office/drawing/2014/main" id="{FB2190F1-5A08-424C-BC75-E62628CBF607}"/>
                </a:ext>
              </a:extLst>
            </p:cNvPr>
            <p:cNvSpPr/>
            <p:nvPr/>
          </p:nvSpPr>
          <p:spPr>
            <a:xfrm>
              <a:off x="3648129" y="5515229"/>
              <a:ext cx="386468" cy="487685"/>
            </a:xfrm>
            <a:custGeom>
              <a:avLst/>
              <a:gdLst>
                <a:gd name="connsiteX0" fmla="*/ 215881 w 222229"/>
                <a:gd name="connsiteY0" fmla="*/ 0 h 280433"/>
                <a:gd name="connsiteX1" fmla="*/ 194187 w 222229"/>
                <a:gd name="connsiteY1" fmla="*/ 0 h 280433"/>
                <a:gd name="connsiteX2" fmla="*/ 187837 w 222229"/>
                <a:gd name="connsiteY2" fmla="*/ 6349 h 280433"/>
                <a:gd name="connsiteX3" fmla="*/ 194187 w 222229"/>
                <a:gd name="connsiteY3" fmla="*/ 12699 h 280433"/>
                <a:gd name="connsiteX4" fmla="*/ 209531 w 222229"/>
                <a:gd name="connsiteY4" fmla="*/ 12699 h 280433"/>
                <a:gd name="connsiteX5" fmla="*/ 209531 w 222229"/>
                <a:gd name="connsiteY5" fmla="*/ 271438 h 280433"/>
                <a:gd name="connsiteX6" fmla="*/ 12699 w 222229"/>
                <a:gd name="connsiteY6" fmla="*/ 271438 h 280433"/>
                <a:gd name="connsiteX7" fmla="*/ 12699 w 222229"/>
                <a:gd name="connsiteY7" fmla="*/ 13228 h 280433"/>
                <a:gd name="connsiteX8" fmla="*/ 28572 w 222229"/>
                <a:gd name="connsiteY8" fmla="*/ 13228 h 280433"/>
                <a:gd name="connsiteX9" fmla="*/ 34922 w 222229"/>
                <a:gd name="connsiteY9" fmla="*/ 6878 h 280433"/>
                <a:gd name="connsiteX10" fmla="*/ 28572 w 222229"/>
                <a:gd name="connsiteY10" fmla="*/ 529 h 280433"/>
                <a:gd name="connsiteX11" fmla="*/ 6349 w 222229"/>
                <a:gd name="connsiteY11" fmla="*/ 529 h 280433"/>
                <a:gd name="connsiteX12" fmla="*/ 0 w 222229"/>
                <a:gd name="connsiteY12" fmla="*/ 6878 h 280433"/>
                <a:gd name="connsiteX13" fmla="*/ 0 w 222229"/>
                <a:gd name="connsiteY13" fmla="*/ 278316 h 280433"/>
                <a:gd name="connsiteX14" fmla="*/ 6349 w 222229"/>
                <a:gd name="connsiteY14" fmla="*/ 284666 h 280433"/>
                <a:gd name="connsiteX15" fmla="*/ 215881 w 222229"/>
                <a:gd name="connsiteY15" fmla="*/ 284666 h 280433"/>
                <a:gd name="connsiteX16" fmla="*/ 222230 w 222229"/>
                <a:gd name="connsiteY16" fmla="*/ 278316 h 280433"/>
                <a:gd name="connsiteX17" fmla="*/ 222230 w 222229"/>
                <a:gd name="connsiteY17" fmla="*/ 6878 h 280433"/>
                <a:gd name="connsiteX18" fmla="*/ 215881 w 222229"/>
                <a:gd name="connsiteY18" fmla="*/ 0 h 2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2229" h="280433">
                  <a:moveTo>
                    <a:pt x="215881" y="0"/>
                  </a:moveTo>
                  <a:lnTo>
                    <a:pt x="194187" y="0"/>
                  </a:lnTo>
                  <a:cubicBezTo>
                    <a:pt x="190483" y="0"/>
                    <a:pt x="187837" y="2646"/>
                    <a:pt x="187837" y="6349"/>
                  </a:cubicBezTo>
                  <a:cubicBezTo>
                    <a:pt x="187837" y="10053"/>
                    <a:pt x="190483" y="12699"/>
                    <a:pt x="194187" y="12699"/>
                  </a:cubicBezTo>
                  <a:lnTo>
                    <a:pt x="209531" y="12699"/>
                  </a:lnTo>
                  <a:lnTo>
                    <a:pt x="209531" y="271438"/>
                  </a:lnTo>
                  <a:lnTo>
                    <a:pt x="12699" y="271438"/>
                  </a:lnTo>
                  <a:lnTo>
                    <a:pt x="12699" y="13228"/>
                  </a:lnTo>
                  <a:lnTo>
                    <a:pt x="28572" y="13228"/>
                  </a:lnTo>
                  <a:cubicBezTo>
                    <a:pt x="32276" y="13228"/>
                    <a:pt x="34922" y="10582"/>
                    <a:pt x="34922" y="6878"/>
                  </a:cubicBezTo>
                  <a:cubicBezTo>
                    <a:pt x="34922" y="3175"/>
                    <a:pt x="32276" y="529"/>
                    <a:pt x="28572" y="529"/>
                  </a:cubicBezTo>
                  <a:lnTo>
                    <a:pt x="6349" y="529"/>
                  </a:lnTo>
                  <a:cubicBezTo>
                    <a:pt x="2646" y="529"/>
                    <a:pt x="0" y="3175"/>
                    <a:pt x="0" y="6878"/>
                  </a:cubicBezTo>
                  <a:lnTo>
                    <a:pt x="0" y="278316"/>
                  </a:lnTo>
                  <a:cubicBezTo>
                    <a:pt x="0" y="282020"/>
                    <a:pt x="2646" y="284666"/>
                    <a:pt x="6349" y="284666"/>
                  </a:cubicBezTo>
                  <a:lnTo>
                    <a:pt x="215881" y="284666"/>
                  </a:lnTo>
                  <a:cubicBezTo>
                    <a:pt x="219584" y="284666"/>
                    <a:pt x="222230" y="282020"/>
                    <a:pt x="222230" y="278316"/>
                  </a:cubicBezTo>
                  <a:lnTo>
                    <a:pt x="222230" y="6878"/>
                  </a:lnTo>
                  <a:cubicBezTo>
                    <a:pt x="222759" y="2646"/>
                    <a:pt x="219584" y="0"/>
                    <a:pt x="215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endParaRPr lang="es-MX" sz="2400"/>
            </a:p>
          </p:txBody>
        </p:sp>
        <p:sp>
          <p:nvSpPr>
            <p:cNvPr id="19" name="Forma libre 65">
              <a:extLst>
                <a:ext uri="{FF2B5EF4-FFF2-40B4-BE49-F238E27FC236}">
                  <a16:creationId xmlns:a16="http://schemas.microsoft.com/office/drawing/2014/main" id="{6E832F76-717B-481F-A722-E9C48C1825A5}"/>
                </a:ext>
              </a:extLst>
            </p:cNvPr>
            <p:cNvSpPr/>
            <p:nvPr/>
          </p:nvSpPr>
          <p:spPr>
            <a:xfrm>
              <a:off x="3724502" y="5460938"/>
              <a:ext cx="230041" cy="101218"/>
            </a:xfrm>
            <a:custGeom>
              <a:avLst/>
              <a:gdLst>
                <a:gd name="connsiteX0" fmla="*/ 6349 w 132279"/>
                <a:gd name="connsiteY0" fmla="*/ 59790 h 58203"/>
                <a:gd name="connsiteX1" fmla="*/ 127518 w 132279"/>
                <a:gd name="connsiteY1" fmla="*/ 59790 h 58203"/>
                <a:gd name="connsiteX2" fmla="*/ 127518 w 132279"/>
                <a:gd name="connsiteY2" fmla="*/ 59790 h 58203"/>
                <a:gd name="connsiteX3" fmla="*/ 132280 w 132279"/>
                <a:gd name="connsiteY3" fmla="*/ 57674 h 58203"/>
                <a:gd name="connsiteX4" fmla="*/ 134396 w 132279"/>
                <a:gd name="connsiteY4" fmla="*/ 52912 h 58203"/>
                <a:gd name="connsiteX5" fmla="*/ 134396 w 132279"/>
                <a:gd name="connsiteY5" fmla="*/ 21694 h 58203"/>
                <a:gd name="connsiteX6" fmla="*/ 132280 w 132279"/>
                <a:gd name="connsiteY6" fmla="*/ 16932 h 58203"/>
                <a:gd name="connsiteX7" fmla="*/ 127518 w 132279"/>
                <a:gd name="connsiteY7" fmla="*/ 14815 h 58203"/>
                <a:gd name="connsiteX8" fmla="*/ 86775 w 132279"/>
                <a:gd name="connsiteY8" fmla="*/ 14815 h 58203"/>
                <a:gd name="connsiteX9" fmla="*/ 66669 w 132279"/>
                <a:gd name="connsiteY9" fmla="*/ 0 h 58203"/>
                <a:gd name="connsiteX10" fmla="*/ 46562 w 132279"/>
                <a:gd name="connsiteY10" fmla="*/ 14815 h 58203"/>
                <a:gd name="connsiteX11" fmla="*/ 6349 w 132279"/>
                <a:gd name="connsiteY11" fmla="*/ 14815 h 58203"/>
                <a:gd name="connsiteX12" fmla="*/ 0 w 132279"/>
                <a:gd name="connsiteY12" fmla="*/ 21165 h 58203"/>
                <a:gd name="connsiteX13" fmla="*/ 0 w 132279"/>
                <a:gd name="connsiteY13" fmla="*/ 51854 h 58203"/>
                <a:gd name="connsiteX14" fmla="*/ 6349 w 132279"/>
                <a:gd name="connsiteY14" fmla="*/ 59790 h 58203"/>
                <a:gd name="connsiteX15" fmla="*/ 12699 w 132279"/>
                <a:gd name="connsiteY15" fmla="*/ 29102 h 58203"/>
                <a:gd name="connsiteX16" fmla="*/ 51854 w 132279"/>
                <a:gd name="connsiteY16" fmla="*/ 29102 h 58203"/>
                <a:gd name="connsiteX17" fmla="*/ 58203 w 132279"/>
                <a:gd name="connsiteY17" fmla="*/ 22752 h 58203"/>
                <a:gd name="connsiteX18" fmla="*/ 66669 w 132279"/>
                <a:gd name="connsiteY18" fmla="*/ 14286 h 58203"/>
                <a:gd name="connsiteX19" fmla="*/ 75135 w 132279"/>
                <a:gd name="connsiteY19" fmla="*/ 22752 h 58203"/>
                <a:gd name="connsiteX20" fmla="*/ 77251 w 132279"/>
                <a:gd name="connsiteY20" fmla="*/ 27514 h 58203"/>
                <a:gd name="connsiteX21" fmla="*/ 82013 w 132279"/>
                <a:gd name="connsiteY21" fmla="*/ 29631 h 58203"/>
                <a:gd name="connsiteX22" fmla="*/ 121697 w 132279"/>
                <a:gd name="connsiteY22" fmla="*/ 29631 h 58203"/>
                <a:gd name="connsiteX23" fmla="*/ 121697 w 132279"/>
                <a:gd name="connsiteY23" fmla="*/ 47621 h 58203"/>
                <a:gd name="connsiteX24" fmla="*/ 13757 w 132279"/>
                <a:gd name="connsiteY24" fmla="*/ 47621 h 58203"/>
                <a:gd name="connsiteX25" fmla="*/ 13757 w 132279"/>
                <a:gd name="connsiteY25" fmla="*/ 29102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2279" h="58203">
                  <a:moveTo>
                    <a:pt x="6349" y="59790"/>
                  </a:moveTo>
                  <a:lnTo>
                    <a:pt x="127518" y="59790"/>
                  </a:lnTo>
                  <a:cubicBezTo>
                    <a:pt x="127518" y="59790"/>
                    <a:pt x="127518" y="59790"/>
                    <a:pt x="127518" y="59790"/>
                  </a:cubicBezTo>
                  <a:cubicBezTo>
                    <a:pt x="129105" y="59790"/>
                    <a:pt x="130692" y="59261"/>
                    <a:pt x="132280" y="57674"/>
                  </a:cubicBezTo>
                  <a:cubicBezTo>
                    <a:pt x="133338" y="56616"/>
                    <a:pt x="134396" y="55029"/>
                    <a:pt x="134396" y="52912"/>
                  </a:cubicBezTo>
                  <a:lnTo>
                    <a:pt x="134396" y="21694"/>
                  </a:lnTo>
                  <a:cubicBezTo>
                    <a:pt x="134396" y="20106"/>
                    <a:pt x="133867" y="18519"/>
                    <a:pt x="132280" y="16932"/>
                  </a:cubicBezTo>
                  <a:cubicBezTo>
                    <a:pt x="131221" y="15874"/>
                    <a:pt x="129634" y="14815"/>
                    <a:pt x="127518" y="14815"/>
                  </a:cubicBezTo>
                  <a:lnTo>
                    <a:pt x="86775" y="14815"/>
                  </a:lnTo>
                  <a:cubicBezTo>
                    <a:pt x="84130" y="6349"/>
                    <a:pt x="76193" y="0"/>
                    <a:pt x="66669" y="0"/>
                  </a:cubicBezTo>
                  <a:cubicBezTo>
                    <a:pt x="57145" y="0"/>
                    <a:pt x="49208" y="6349"/>
                    <a:pt x="46562" y="14815"/>
                  </a:cubicBezTo>
                  <a:lnTo>
                    <a:pt x="6349" y="14815"/>
                  </a:lnTo>
                  <a:cubicBezTo>
                    <a:pt x="2646" y="14815"/>
                    <a:pt x="0" y="17461"/>
                    <a:pt x="0" y="21165"/>
                  </a:cubicBezTo>
                  <a:lnTo>
                    <a:pt x="0" y="51854"/>
                  </a:lnTo>
                  <a:cubicBezTo>
                    <a:pt x="0" y="57145"/>
                    <a:pt x="2646" y="59790"/>
                    <a:pt x="6349" y="59790"/>
                  </a:cubicBezTo>
                  <a:close/>
                  <a:moveTo>
                    <a:pt x="12699" y="29102"/>
                  </a:moveTo>
                  <a:lnTo>
                    <a:pt x="51854" y="29102"/>
                  </a:lnTo>
                  <a:cubicBezTo>
                    <a:pt x="55557" y="29102"/>
                    <a:pt x="58203" y="26456"/>
                    <a:pt x="58203" y="22752"/>
                  </a:cubicBezTo>
                  <a:cubicBezTo>
                    <a:pt x="58203" y="17990"/>
                    <a:pt x="61907" y="14286"/>
                    <a:pt x="66669" y="14286"/>
                  </a:cubicBezTo>
                  <a:cubicBezTo>
                    <a:pt x="71431" y="14286"/>
                    <a:pt x="75135" y="17990"/>
                    <a:pt x="75135" y="22752"/>
                  </a:cubicBezTo>
                  <a:cubicBezTo>
                    <a:pt x="75135" y="24340"/>
                    <a:pt x="75664" y="25927"/>
                    <a:pt x="77251" y="27514"/>
                  </a:cubicBezTo>
                  <a:cubicBezTo>
                    <a:pt x="78310" y="28573"/>
                    <a:pt x="79897" y="29631"/>
                    <a:pt x="82013" y="29631"/>
                  </a:cubicBezTo>
                  <a:lnTo>
                    <a:pt x="121697" y="29631"/>
                  </a:lnTo>
                  <a:lnTo>
                    <a:pt x="121697" y="47621"/>
                  </a:lnTo>
                  <a:lnTo>
                    <a:pt x="13757" y="47621"/>
                  </a:lnTo>
                  <a:lnTo>
                    <a:pt x="13757" y="291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endParaRPr lang="es-MX" sz="2400"/>
            </a:p>
          </p:txBody>
        </p:sp>
        <p:sp>
          <p:nvSpPr>
            <p:cNvPr id="20" name="Forma libre 66">
              <a:extLst>
                <a:ext uri="{FF2B5EF4-FFF2-40B4-BE49-F238E27FC236}">
                  <a16:creationId xmlns:a16="http://schemas.microsoft.com/office/drawing/2014/main" id="{C23FA48F-845A-468E-B051-586432D0B852}"/>
                </a:ext>
              </a:extLst>
            </p:cNvPr>
            <p:cNvSpPr/>
            <p:nvPr/>
          </p:nvSpPr>
          <p:spPr>
            <a:xfrm>
              <a:off x="3699281" y="5622519"/>
              <a:ext cx="73614" cy="64411"/>
            </a:xfrm>
            <a:custGeom>
              <a:avLst/>
              <a:gdLst>
                <a:gd name="connsiteX0" fmla="*/ 746 w 42329"/>
                <a:gd name="connsiteY0" fmla="*/ 23493 h 37038"/>
                <a:gd name="connsiteX1" fmla="*/ 9212 w 42329"/>
                <a:gd name="connsiteY1" fmla="*/ 38837 h 37038"/>
                <a:gd name="connsiteX2" fmla="*/ 14503 w 42329"/>
                <a:gd name="connsiteY2" fmla="*/ 42012 h 37038"/>
                <a:gd name="connsiteX3" fmla="*/ 15032 w 42329"/>
                <a:gd name="connsiteY3" fmla="*/ 42012 h 37038"/>
                <a:gd name="connsiteX4" fmla="*/ 20323 w 42329"/>
                <a:gd name="connsiteY4" fmla="*/ 39366 h 37038"/>
                <a:gd name="connsiteX5" fmla="*/ 41488 w 42329"/>
                <a:gd name="connsiteY5" fmla="*/ 10265 h 37038"/>
                <a:gd name="connsiteX6" fmla="*/ 39901 w 42329"/>
                <a:gd name="connsiteY6" fmla="*/ 1270 h 37038"/>
                <a:gd name="connsiteX7" fmla="*/ 30906 w 42329"/>
                <a:gd name="connsiteY7" fmla="*/ 2857 h 37038"/>
                <a:gd name="connsiteX8" fmla="*/ 15561 w 42329"/>
                <a:gd name="connsiteY8" fmla="*/ 24022 h 37038"/>
                <a:gd name="connsiteX9" fmla="*/ 11857 w 42329"/>
                <a:gd name="connsiteY9" fmla="*/ 17673 h 37038"/>
                <a:gd name="connsiteX10" fmla="*/ 2862 w 42329"/>
                <a:gd name="connsiteY10" fmla="*/ 15027 h 37038"/>
                <a:gd name="connsiteX11" fmla="*/ 746 w 42329"/>
                <a:gd name="connsiteY11" fmla="*/ 23493 h 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329" h="37038">
                  <a:moveTo>
                    <a:pt x="746" y="23493"/>
                  </a:moveTo>
                  <a:lnTo>
                    <a:pt x="9212" y="38837"/>
                  </a:lnTo>
                  <a:cubicBezTo>
                    <a:pt x="10270" y="40954"/>
                    <a:pt x="12386" y="42012"/>
                    <a:pt x="14503" y="42012"/>
                  </a:cubicBezTo>
                  <a:cubicBezTo>
                    <a:pt x="14503" y="42012"/>
                    <a:pt x="15032" y="42012"/>
                    <a:pt x="15032" y="42012"/>
                  </a:cubicBezTo>
                  <a:cubicBezTo>
                    <a:pt x="17149" y="42012"/>
                    <a:pt x="19265" y="40954"/>
                    <a:pt x="20323" y="39366"/>
                  </a:cubicBezTo>
                  <a:lnTo>
                    <a:pt x="41488" y="10265"/>
                  </a:lnTo>
                  <a:cubicBezTo>
                    <a:pt x="43605" y="7619"/>
                    <a:pt x="43075" y="3386"/>
                    <a:pt x="39901" y="1270"/>
                  </a:cubicBezTo>
                  <a:cubicBezTo>
                    <a:pt x="37255" y="-847"/>
                    <a:pt x="33022" y="-318"/>
                    <a:pt x="30906" y="2857"/>
                  </a:cubicBezTo>
                  <a:lnTo>
                    <a:pt x="15561" y="24022"/>
                  </a:lnTo>
                  <a:lnTo>
                    <a:pt x="11857" y="17673"/>
                  </a:lnTo>
                  <a:cubicBezTo>
                    <a:pt x="10270" y="14498"/>
                    <a:pt x="6037" y="13440"/>
                    <a:pt x="2862" y="15027"/>
                  </a:cubicBezTo>
                  <a:cubicBezTo>
                    <a:pt x="217" y="16614"/>
                    <a:pt x="-842" y="20318"/>
                    <a:pt x="746" y="234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endParaRPr lang="es-MX" sz="2400"/>
            </a:p>
          </p:txBody>
        </p:sp>
        <p:sp>
          <p:nvSpPr>
            <p:cNvPr id="21" name="Forma libre 67">
              <a:extLst>
                <a:ext uri="{FF2B5EF4-FFF2-40B4-BE49-F238E27FC236}">
                  <a16:creationId xmlns:a16="http://schemas.microsoft.com/office/drawing/2014/main" id="{4012F644-299C-41DE-9B40-012D7F49A253}"/>
                </a:ext>
              </a:extLst>
            </p:cNvPr>
            <p:cNvSpPr/>
            <p:nvPr/>
          </p:nvSpPr>
          <p:spPr>
            <a:xfrm>
              <a:off x="3699309" y="5726497"/>
              <a:ext cx="73614" cy="73614"/>
            </a:xfrm>
            <a:custGeom>
              <a:avLst/>
              <a:gdLst>
                <a:gd name="connsiteX0" fmla="*/ 40413 w 42329"/>
                <a:gd name="connsiteY0" fmla="*/ 1270 h 42329"/>
                <a:gd name="connsiteX1" fmla="*/ 31418 w 42329"/>
                <a:gd name="connsiteY1" fmla="*/ 2857 h 42329"/>
                <a:gd name="connsiteX2" fmla="*/ 16074 w 42329"/>
                <a:gd name="connsiteY2" fmla="*/ 24022 h 42329"/>
                <a:gd name="connsiteX3" fmla="*/ 12370 w 42329"/>
                <a:gd name="connsiteY3" fmla="*/ 17673 h 42329"/>
                <a:gd name="connsiteX4" fmla="*/ 3375 w 42329"/>
                <a:gd name="connsiteY4" fmla="*/ 15027 h 42329"/>
                <a:gd name="connsiteX5" fmla="*/ 729 w 42329"/>
                <a:gd name="connsiteY5" fmla="*/ 24022 h 42329"/>
                <a:gd name="connsiteX6" fmla="*/ 9195 w 42329"/>
                <a:gd name="connsiteY6" fmla="*/ 39366 h 42329"/>
                <a:gd name="connsiteX7" fmla="*/ 14486 w 42329"/>
                <a:gd name="connsiteY7" fmla="*/ 42541 h 42329"/>
                <a:gd name="connsiteX8" fmla="*/ 15015 w 42329"/>
                <a:gd name="connsiteY8" fmla="*/ 42541 h 42329"/>
                <a:gd name="connsiteX9" fmla="*/ 20307 w 42329"/>
                <a:gd name="connsiteY9" fmla="*/ 39896 h 42329"/>
                <a:gd name="connsiteX10" fmla="*/ 41471 w 42329"/>
                <a:gd name="connsiteY10" fmla="*/ 10794 h 42329"/>
                <a:gd name="connsiteX11" fmla="*/ 40413 w 42329"/>
                <a:gd name="connsiteY11" fmla="*/ 1270 h 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329" h="42329">
                  <a:moveTo>
                    <a:pt x="40413" y="1270"/>
                  </a:moveTo>
                  <a:cubicBezTo>
                    <a:pt x="37768" y="-847"/>
                    <a:pt x="33535" y="-318"/>
                    <a:pt x="31418" y="2857"/>
                  </a:cubicBezTo>
                  <a:lnTo>
                    <a:pt x="16074" y="24022"/>
                  </a:lnTo>
                  <a:lnTo>
                    <a:pt x="12370" y="17673"/>
                  </a:lnTo>
                  <a:cubicBezTo>
                    <a:pt x="10783" y="14498"/>
                    <a:pt x="6550" y="13440"/>
                    <a:pt x="3375" y="15027"/>
                  </a:cubicBezTo>
                  <a:cubicBezTo>
                    <a:pt x="200" y="16614"/>
                    <a:pt x="-858" y="20847"/>
                    <a:pt x="729" y="24022"/>
                  </a:cubicBezTo>
                  <a:lnTo>
                    <a:pt x="9195" y="39366"/>
                  </a:lnTo>
                  <a:cubicBezTo>
                    <a:pt x="10253" y="41483"/>
                    <a:pt x="12370" y="42541"/>
                    <a:pt x="14486" y="42541"/>
                  </a:cubicBezTo>
                  <a:cubicBezTo>
                    <a:pt x="14486" y="42541"/>
                    <a:pt x="15015" y="42541"/>
                    <a:pt x="15015" y="42541"/>
                  </a:cubicBezTo>
                  <a:cubicBezTo>
                    <a:pt x="17132" y="42541"/>
                    <a:pt x="19248" y="41483"/>
                    <a:pt x="20307" y="39896"/>
                  </a:cubicBezTo>
                  <a:lnTo>
                    <a:pt x="41471" y="10794"/>
                  </a:lnTo>
                  <a:cubicBezTo>
                    <a:pt x="43588" y="7619"/>
                    <a:pt x="43059" y="3386"/>
                    <a:pt x="40413" y="12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endParaRPr lang="es-MX" sz="2400"/>
            </a:p>
          </p:txBody>
        </p:sp>
        <p:sp>
          <p:nvSpPr>
            <p:cNvPr id="22" name="Forma libre 68">
              <a:extLst>
                <a:ext uri="{FF2B5EF4-FFF2-40B4-BE49-F238E27FC236}">
                  <a16:creationId xmlns:a16="http://schemas.microsoft.com/office/drawing/2014/main" id="{AFE96C45-E766-485E-856F-53C353A0FF5A}"/>
                </a:ext>
              </a:extLst>
            </p:cNvPr>
            <p:cNvSpPr/>
            <p:nvPr/>
          </p:nvSpPr>
          <p:spPr>
            <a:xfrm>
              <a:off x="3699656" y="5852927"/>
              <a:ext cx="64411" cy="64411"/>
            </a:xfrm>
            <a:custGeom>
              <a:avLst/>
              <a:gdLst>
                <a:gd name="connsiteX0" fmla="*/ 6349 w 37038"/>
                <a:gd name="connsiteY0" fmla="*/ 0 h 37038"/>
                <a:gd name="connsiteX1" fmla="*/ 0 w 37038"/>
                <a:gd name="connsiteY1" fmla="*/ 6349 h 37038"/>
                <a:gd name="connsiteX2" fmla="*/ 0 w 37038"/>
                <a:gd name="connsiteY2" fmla="*/ 34922 h 37038"/>
                <a:gd name="connsiteX3" fmla="*/ 6349 w 37038"/>
                <a:gd name="connsiteY3" fmla="*/ 41271 h 37038"/>
                <a:gd name="connsiteX4" fmla="*/ 34922 w 37038"/>
                <a:gd name="connsiteY4" fmla="*/ 41271 h 37038"/>
                <a:gd name="connsiteX5" fmla="*/ 41271 w 37038"/>
                <a:gd name="connsiteY5" fmla="*/ 34922 h 37038"/>
                <a:gd name="connsiteX6" fmla="*/ 41271 w 37038"/>
                <a:gd name="connsiteY6" fmla="*/ 6349 h 37038"/>
                <a:gd name="connsiteX7" fmla="*/ 34922 w 37038"/>
                <a:gd name="connsiteY7" fmla="*/ 0 h 37038"/>
                <a:gd name="connsiteX8" fmla="*/ 6349 w 37038"/>
                <a:gd name="connsiteY8" fmla="*/ 0 h 37038"/>
                <a:gd name="connsiteX9" fmla="*/ 28043 w 37038"/>
                <a:gd name="connsiteY9" fmla="*/ 28572 h 37038"/>
                <a:gd name="connsiteX10" fmla="*/ 12170 w 37038"/>
                <a:gd name="connsiteY10" fmla="*/ 28572 h 37038"/>
                <a:gd name="connsiteX11" fmla="*/ 12170 w 37038"/>
                <a:gd name="connsiteY11" fmla="*/ 12699 h 37038"/>
                <a:gd name="connsiteX12" fmla="*/ 28043 w 37038"/>
                <a:gd name="connsiteY12" fmla="*/ 12699 h 37038"/>
                <a:gd name="connsiteX13" fmla="*/ 28043 w 37038"/>
                <a:gd name="connsiteY13" fmla="*/ 28572 h 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38" h="37038">
                  <a:moveTo>
                    <a:pt x="6349" y="0"/>
                  </a:moveTo>
                  <a:cubicBezTo>
                    <a:pt x="2646" y="0"/>
                    <a:pt x="0" y="2646"/>
                    <a:pt x="0" y="6349"/>
                  </a:cubicBezTo>
                  <a:lnTo>
                    <a:pt x="0" y="34922"/>
                  </a:lnTo>
                  <a:cubicBezTo>
                    <a:pt x="0" y="38626"/>
                    <a:pt x="2646" y="41271"/>
                    <a:pt x="6349" y="41271"/>
                  </a:cubicBezTo>
                  <a:lnTo>
                    <a:pt x="34922" y="41271"/>
                  </a:lnTo>
                  <a:cubicBezTo>
                    <a:pt x="38626" y="41271"/>
                    <a:pt x="41271" y="38626"/>
                    <a:pt x="41271" y="34922"/>
                  </a:cubicBezTo>
                  <a:lnTo>
                    <a:pt x="41271" y="6349"/>
                  </a:lnTo>
                  <a:cubicBezTo>
                    <a:pt x="41271" y="2646"/>
                    <a:pt x="38626" y="0"/>
                    <a:pt x="34922" y="0"/>
                  </a:cubicBezTo>
                  <a:lnTo>
                    <a:pt x="6349" y="0"/>
                  </a:lnTo>
                  <a:close/>
                  <a:moveTo>
                    <a:pt x="28043" y="28572"/>
                  </a:moveTo>
                  <a:lnTo>
                    <a:pt x="12170" y="28572"/>
                  </a:lnTo>
                  <a:lnTo>
                    <a:pt x="12170" y="12699"/>
                  </a:lnTo>
                  <a:lnTo>
                    <a:pt x="28043" y="12699"/>
                  </a:lnTo>
                  <a:lnTo>
                    <a:pt x="28043" y="285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endParaRPr lang="es-MX" sz="2400"/>
            </a:p>
          </p:txBody>
        </p:sp>
        <p:sp>
          <p:nvSpPr>
            <p:cNvPr id="23" name="Forma libre 69">
              <a:extLst>
                <a:ext uri="{FF2B5EF4-FFF2-40B4-BE49-F238E27FC236}">
                  <a16:creationId xmlns:a16="http://schemas.microsoft.com/office/drawing/2014/main" id="{8B6391FF-A2AF-46E7-A6C9-BF4E0FF83E81}"/>
                </a:ext>
              </a:extLst>
            </p:cNvPr>
            <p:cNvSpPr/>
            <p:nvPr/>
          </p:nvSpPr>
          <p:spPr>
            <a:xfrm>
              <a:off x="3803636" y="5644971"/>
              <a:ext cx="156427" cy="18403"/>
            </a:xfrm>
            <a:custGeom>
              <a:avLst/>
              <a:gdLst>
                <a:gd name="connsiteX0" fmla="*/ 6349 w 89950"/>
                <a:gd name="connsiteY0" fmla="*/ 0 h 10582"/>
                <a:gd name="connsiteX1" fmla="*/ 0 w 89950"/>
                <a:gd name="connsiteY1" fmla="*/ 6349 h 10582"/>
                <a:gd name="connsiteX2" fmla="*/ 6349 w 89950"/>
                <a:gd name="connsiteY2" fmla="*/ 12699 h 10582"/>
                <a:gd name="connsiteX3" fmla="*/ 88363 w 89950"/>
                <a:gd name="connsiteY3" fmla="*/ 12699 h 10582"/>
                <a:gd name="connsiteX4" fmla="*/ 94712 w 89950"/>
                <a:gd name="connsiteY4" fmla="*/ 6349 h 10582"/>
                <a:gd name="connsiteX5" fmla="*/ 88363 w 89950"/>
                <a:gd name="connsiteY5" fmla="*/ 0 h 10582"/>
                <a:gd name="connsiteX6" fmla="*/ 6349 w 89950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950" h="10582">
                  <a:moveTo>
                    <a:pt x="6349" y="0"/>
                  </a:move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88363" y="12699"/>
                  </a:lnTo>
                  <a:cubicBezTo>
                    <a:pt x="92067" y="12699"/>
                    <a:pt x="94712" y="10053"/>
                    <a:pt x="94712" y="6349"/>
                  </a:cubicBezTo>
                  <a:cubicBezTo>
                    <a:pt x="94712" y="2646"/>
                    <a:pt x="92067" y="0"/>
                    <a:pt x="88363" y="0"/>
                  </a:cubicBezTo>
                  <a:lnTo>
                    <a:pt x="63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endParaRPr lang="es-MX" sz="2400"/>
            </a:p>
          </p:txBody>
        </p:sp>
        <p:sp>
          <p:nvSpPr>
            <p:cNvPr id="24" name="Forma libre 70">
              <a:extLst>
                <a:ext uri="{FF2B5EF4-FFF2-40B4-BE49-F238E27FC236}">
                  <a16:creationId xmlns:a16="http://schemas.microsoft.com/office/drawing/2014/main" id="{1C038762-7F72-4B22-A473-2914BEEB7B35}"/>
                </a:ext>
              </a:extLst>
            </p:cNvPr>
            <p:cNvSpPr/>
            <p:nvPr/>
          </p:nvSpPr>
          <p:spPr>
            <a:xfrm>
              <a:off x="3803636" y="5751709"/>
              <a:ext cx="156427" cy="18403"/>
            </a:xfrm>
            <a:custGeom>
              <a:avLst/>
              <a:gdLst>
                <a:gd name="connsiteX0" fmla="*/ 88363 w 89950"/>
                <a:gd name="connsiteY0" fmla="*/ 0 h 10582"/>
                <a:gd name="connsiteX1" fmla="*/ 6349 w 89950"/>
                <a:gd name="connsiteY1" fmla="*/ 0 h 10582"/>
                <a:gd name="connsiteX2" fmla="*/ 0 w 89950"/>
                <a:gd name="connsiteY2" fmla="*/ 6349 h 10582"/>
                <a:gd name="connsiteX3" fmla="*/ 6349 w 89950"/>
                <a:gd name="connsiteY3" fmla="*/ 12699 h 10582"/>
                <a:gd name="connsiteX4" fmla="*/ 88363 w 89950"/>
                <a:gd name="connsiteY4" fmla="*/ 12699 h 10582"/>
                <a:gd name="connsiteX5" fmla="*/ 94712 w 89950"/>
                <a:gd name="connsiteY5" fmla="*/ 6349 h 10582"/>
                <a:gd name="connsiteX6" fmla="*/ 88363 w 89950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950" h="10582">
                  <a:moveTo>
                    <a:pt x="88363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88363" y="12699"/>
                  </a:lnTo>
                  <a:cubicBezTo>
                    <a:pt x="92067" y="12699"/>
                    <a:pt x="94712" y="10053"/>
                    <a:pt x="94712" y="6349"/>
                  </a:cubicBezTo>
                  <a:cubicBezTo>
                    <a:pt x="94712" y="2646"/>
                    <a:pt x="92067" y="0"/>
                    <a:pt x="88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endParaRPr lang="es-MX" sz="2400"/>
            </a:p>
          </p:txBody>
        </p:sp>
        <p:sp>
          <p:nvSpPr>
            <p:cNvPr id="25" name="Forma libre 71">
              <a:extLst>
                <a:ext uri="{FF2B5EF4-FFF2-40B4-BE49-F238E27FC236}">
                  <a16:creationId xmlns:a16="http://schemas.microsoft.com/office/drawing/2014/main" id="{EFE8FDE6-9EEF-4D02-B26E-8181B6D98C80}"/>
                </a:ext>
              </a:extLst>
            </p:cNvPr>
            <p:cNvSpPr/>
            <p:nvPr/>
          </p:nvSpPr>
          <p:spPr>
            <a:xfrm>
              <a:off x="3803636" y="5881453"/>
              <a:ext cx="156427" cy="18403"/>
            </a:xfrm>
            <a:custGeom>
              <a:avLst/>
              <a:gdLst>
                <a:gd name="connsiteX0" fmla="*/ 88363 w 89950"/>
                <a:gd name="connsiteY0" fmla="*/ 0 h 10582"/>
                <a:gd name="connsiteX1" fmla="*/ 6349 w 89950"/>
                <a:gd name="connsiteY1" fmla="*/ 0 h 10582"/>
                <a:gd name="connsiteX2" fmla="*/ 0 w 89950"/>
                <a:gd name="connsiteY2" fmla="*/ 6349 h 10582"/>
                <a:gd name="connsiteX3" fmla="*/ 6349 w 89950"/>
                <a:gd name="connsiteY3" fmla="*/ 12699 h 10582"/>
                <a:gd name="connsiteX4" fmla="*/ 88363 w 89950"/>
                <a:gd name="connsiteY4" fmla="*/ 12699 h 10582"/>
                <a:gd name="connsiteX5" fmla="*/ 94712 w 89950"/>
                <a:gd name="connsiteY5" fmla="*/ 6349 h 10582"/>
                <a:gd name="connsiteX6" fmla="*/ 88363 w 89950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950" h="10582">
                  <a:moveTo>
                    <a:pt x="88363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88363" y="12699"/>
                  </a:lnTo>
                  <a:cubicBezTo>
                    <a:pt x="92067" y="12699"/>
                    <a:pt x="94712" y="10053"/>
                    <a:pt x="94712" y="6349"/>
                  </a:cubicBezTo>
                  <a:cubicBezTo>
                    <a:pt x="94712" y="2646"/>
                    <a:pt x="92067" y="0"/>
                    <a:pt x="88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rtlCol="0" anchor="ctr"/>
            <a:lstStyle/>
            <a:p>
              <a:endParaRPr lang="es-MX" sz="2400"/>
            </a:p>
          </p:txBody>
        </p:sp>
      </p:grpSp>
      <p:pic>
        <p:nvPicPr>
          <p:cNvPr id="2" name="Google Shape;92;p17">
            <a:extLst>
              <a:ext uri="{FF2B5EF4-FFF2-40B4-BE49-F238E27FC236}">
                <a16:creationId xmlns:a16="http://schemas.microsoft.com/office/drawing/2014/main" id="{E0CF9530-0546-BD2C-FF32-3E5BA491450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90651" y="436242"/>
            <a:ext cx="3386196" cy="738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3848F8-51D6-DAD3-4D88-8F5C7935AD9F}"/>
              </a:ext>
            </a:extLst>
          </p:cNvPr>
          <p:cNvCxnSpPr>
            <a:cxnSpLocks/>
          </p:cNvCxnSpPr>
          <p:nvPr/>
        </p:nvCxnSpPr>
        <p:spPr>
          <a:xfrm>
            <a:off x="173627" y="1404372"/>
            <a:ext cx="10948313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LASTSLIDEVIEWED" val="2134960212,25, GIFT IFSC enablers for Ship Leasing : Non-Ta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TOCSTYLE" val="Section TOC"/>
  <p:tag name="SMARTDIVIDERTYPE" val="Section"/>
  <p:tag name="SMARTDIVIDERTOCSTYLE" val="Section TOC"/>
  <p:tag name="SHOW EXECUTIVE SUMMARY" val="NO"/>
  <p:tag name="SMARTSLIDETYPE" val="Divider"/>
  <p:tag name="INCLUDEINHORIZONTALTOC" val="YES"/>
  <p:tag name="SMARTDIVIDERLEVEL" val="-1"/>
  <p:tag name="SMART DIVIDER SHORT TITLE" val="Why set up Holding Company (H Co) at GIFT IFSC?"/>
  <p:tag name="INCLUDEINPRIMARYTOC" val="YES"/>
  <p:tag name="INCLUDEINSECTIONTOC" val="YES"/>
  <p:tag name="SMART DIVIDER TITLE" val="Why set up Holding Company (H Co) at GIFT IFSC?"/>
  <p:tag name="UNLOCK SHAPES" val="NO"/>
  <p:tag name="SMARTDIVIDERTEXT" val="Section"/>
  <p:tag name="SMARTDIVIDERNUMBER" val="-1"/>
</p:tagLst>
</file>

<file path=ppt/theme/theme1.xml><?xml version="1.0" encoding="utf-8"?>
<a:theme xmlns:a="http://schemas.openxmlformats.org/drawingml/2006/main" name="Basic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wC">
  <a:themeElements>
    <a:clrScheme name="PwC Colors">
      <a:dk1>
        <a:srgbClr val="000000"/>
      </a:dk1>
      <a:lt1>
        <a:srgbClr val="FFFFFF"/>
      </a:lt1>
      <a:dk2>
        <a:srgbClr val="7D7D7D"/>
      </a:dk2>
      <a:lt2>
        <a:srgbClr val="DEDEDE"/>
      </a:lt2>
      <a:accent1>
        <a:srgbClr val="D04A02"/>
      </a:accent1>
      <a:accent2>
        <a:srgbClr val="FFB600"/>
      </a:accent2>
      <a:accent3>
        <a:srgbClr val="E0301E"/>
      </a:accent3>
      <a:accent4>
        <a:srgbClr val="EB8C00"/>
      </a:accent4>
      <a:accent5>
        <a:srgbClr val="DB536A"/>
      </a:accent5>
      <a:accent6>
        <a:srgbClr val="464646"/>
      </a:accent6>
      <a:hlink>
        <a:srgbClr val="D04A02"/>
      </a:hlink>
      <a:folHlink>
        <a:srgbClr val="DB536A"/>
      </a:folHlink>
    </a:clrScheme>
    <a:fontScheme name="PwC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wC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600"/>
        </a:defPPr>
      </a:lstStyle>
      <a:style>
        <a:lnRef idx="0">
          <a:schemeClr val="accent1"/>
        </a:lnRef>
        <a:fillRef idx="1">
          <a:schemeClr val="accent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/>
      <a:lstStyle>
        <a:defPPr marL="182880" indent="-182880">
          <a:lnSpc>
            <a:spcPct val="100000"/>
          </a:lnSpc>
          <a:spcAft>
            <a:spcPts val="600"/>
          </a:spcAft>
          <a:buSzPct val="100000"/>
          <a:buFont typeface="Arial"/>
          <a:buChar char="•"/>
          <a:defRPr sz="1600"/>
        </a:defPPr>
      </a:lstStyle>
    </a:txDef>
  </a:objectDefaults>
  <a:extraClrSchemeLst/>
  <a:custClrLst>
    <a:custClr name="Dark Orange 2">
      <a:srgbClr val="571F01"/>
    </a:custClr>
    <a:custClr name="Dark Orange 1">
      <a:srgbClr val="933401"/>
    </a:custClr>
    <a:custClr name="Primary Orange">
      <a:srgbClr val="D04A02"/>
    </a:custClr>
    <a:custClr name="Light Orange 1">
      <a:srgbClr val="FD6412"/>
    </a:custClr>
    <a:custClr name="Light Orange 2">
      <a:srgbClr val="FEB791"/>
    </a:custClr>
    <a:custClr name="Dark Tangerine 2">
      <a:srgbClr val="714300"/>
    </a:custClr>
    <a:custClr name="Dark Tangerine 1">
      <a:srgbClr val="AE6800"/>
    </a:custClr>
    <a:custClr name="Primary Tangerine">
      <a:srgbClr val="EB8C00"/>
    </a:custClr>
    <a:custClr name="Light Tangerine 1">
      <a:srgbClr val="FFA929"/>
    </a:custClr>
    <a:custClr name="Light Tangerine 2">
      <a:srgbClr val="FFDCA9"/>
    </a:custClr>
    <a:custClr name="Dark Yellow 2">
      <a:srgbClr val="855F00"/>
    </a:custClr>
    <a:custClr name="Dark Yellow 1">
      <a:srgbClr val="C28A00"/>
    </a:custClr>
    <a:custClr name="Primary Yellow">
      <a:srgbClr val="FFB600"/>
    </a:custClr>
    <a:custClr name="Light Yellow 1">
      <a:srgbClr val="FFC83D"/>
    </a:custClr>
    <a:custClr name="Light Yellow 2">
      <a:srgbClr val="FFECBD"/>
    </a:custClr>
    <a:custClr name="Dark Rose 2">
      <a:srgbClr val="6E2A35"/>
    </a:custClr>
    <a:custClr name="Dark Rose 1">
      <a:srgbClr val="A43E50"/>
    </a:custClr>
    <a:custClr name="Primary Rose">
      <a:srgbClr val="DB536A"/>
    </a:custClr>
    <a:custClr name="Light Rose 1">
      <a:srgbClr val="E27588"/>
    </a:custClr>
    <a:custClr name="Light Rose 2">
      <a:srgbClr val="F1BAC3"/>
    </a:custClr>
    <a:custClr name="Dark Red 2">
      <a:srgbClr val="741910"/>
    </a:custClr>
    <a:custClr name="Dark Red 1">
      <a:srgbClr val="AA2417"/>
    </a:custClr>
    <a:custClr name="Primary Red">
      <a:srgbClr val="E0301E"/>
    </a:custClr>
    <a:custClr name="Light Red 1">
      <a:srgbClr val="E86153"/>
    </a:custClr>
    <a:custClr name="Light Red 2">
      <a:srgbClr val="F7C8C4"/>
    </a:custClr>
    <a:custClr name="Black">
      <a:srgbClr val="000000"/>
    </a:custClr>
    <a:custClr name="Dark Grey">
      <a:srgbClr val="2D2D2D"/>
    </a:custClr>
    <a:custClr name="Medium Grey">
      <a:srgbClr val="464646"/>
    </a:custClr>
    <a:custClr name="Grey">
      <a:srgbClr val="7D7D7D"/>
    </a:custClr>
    <a:custClr name="Light Grey">
      <a:srgbClr val="DEDEDE"/>
    </a:custClr>
    <a:custClr name="Dark Purple 2">
      <a:srgbClr val="4B06B2"/>
    </a:custClr>
    <a:custClr name="Dark Purple 1">
      <a:srgbClr val="6A1CE2"/>
    </a:custClr>
    <a:custClr name="Secondary Purple">
      <a:srgbClr val="9013FE"/>
    </a:custClr>
    <a:custClr name="Light Purple 1">
      <a:srgbClr val="B15AFE"/>
    </a:custClr>
    <a:custClr name="Light Purple 2">
      <a:srgbClr val="DEB8FF"/>
    </a:custClr>
    <a:custClr name="Dark Blue 2">
      <a:srgbClr val="003DAB"/>
    </a:custClr>
    <a:custClr name="Dark Blue 1">
      <a:srgbClr val="0060D7"/>
    </a:custClr>
    <a:custClr name="Secondary Blue">
      <a:srgbClr val="0089EB"/>
    </a:custClr>
    <a:custClr name="Light Blue 1">
      <a:srgbClr val="4DACF1"/>
    </a:custClr>
    <a:custClr name="Light Blue 2">
      <a:srgbClr val="B3DCF9"/>
    </a:custClr>
    <a:custClr name="Dark Green 2">
      <a:srgbClr val="175C2C"/>
    </a:custClr>
    <a:custClr name="Dark Green 1">
      <a:srgbClr val="2C8646"/>
    </a:custClr>
    <a:custClr name="Secondary Green">
      <a:srgbClr val="4EB523"/>
    </a:custClr>
    <a:custClr name="Light Green 1">
      <a:srgbClr val="86DB4F"/>
    </a:custClr>
    <a:custClr name="Light Green 2">
      <a:srgbClr val="C4FC9F"/>
    </a:custClr>
    <a:custClr name="Status Red">
      <a:srgbClr val="E0301E"/>
    </a:custClr>
    <a:custClr name="Status Yellow">
      <a:srgbClr val="FFB600"/>
    </a:custClr>
    <a:custClr name="Status Green">
      <a:srgbClr val="175C2C"/>
    </a:custClr>
  </a:custClrLst>
</a:theme>
</file>

<file path=ppt/theme/theme8.xml><?xml version="1.0" encoding="utf-8"?>
<a:theme xmlns:a="http://schemas.openxmlformats.org/drawingml/2006/main" name="PwC">
  <a:themeElements>
    <a:clrScheme name="PwC Colors">
      <a:dk1>
        <a:srgbClr val="000000"/>
      </a:dk1>
      <a:lt1>
        <a:srgbClr val="FFFFFF"/>
      </a:lt1>
      <a:dk2>
        <a:srgbClr val="7D7D7D"/>
      </a:dk2>
      <a:lt2>
        <a:srgbClr val="DEDEDE"/>
      </a:lt2>
      <a:accent1>
        <a:srgbClr val="D04A02"/>
      </a:accent1>
      <a:accent2>
        <a:srgbClr val="FFB600"/>
      </a:accent2>
      <a:accent3>
        <a:srgbClr val="E0301E"/>
      </a:accent3>
      <a:accent4>
        <a:srgbClr val="EB8C00"/>
      </a:accent4>
      <a:accent5>
        <a:srgbClr val="DB536A"/>
      </a:accent5>
      <a:accent6>
        <a:srgbClr val="464646"/>
      </a:accent6>
      <a:hlink>
        <a:srgbClr val="D04A02"/>
      </a:hlink>
      <a:folHlink>
        <a:srgbClr val="DB536A"/>
      </a:folHlink>
    </a:clrScheme>
    <a:fontScheme name="PwC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wC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600"/>
        </a:defPPr>
      </a:lstStyle>
      <a:style>
        <a:lnRef idx="0">
          <a:schemeClr val="accent1"/>
        </a:lnRef>
        <a:fillRef idx="1">
          <a:schemeClr val="accent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/>
      <a:lstStyle>
        <a:defPPr marL="182880" indent="-182880">
          <a:lnSpc>
            <a:spcPct val="100000"/>
          </a:lnSpc>
          <a:spcAft>
            <a:spcPts val="600"/>
          </a:spcAft>
          <a:buSzPct val="100000"/>
          <a:buFont typeface="Arial"/>
          <a:buChar char="•"/>
          <a:defRPr sz="1600"/>
        </a:defPPr>
      </a:lstStyle>
    </a:txDef>
  </a:objectDefaults>
  <a:extraClrSchemeLst/>
  <a:custClrLst>
    <a:custClr name="Dark Orange 2">
      <a:srgbClr val="571F01"/>
    </a:custClr>
    <a:custClr name="Dark Orange 1">
      <a:srgbClr val="933401"/>
    </a:custClr>
    <a:custClr name="Primary Orange">
      <a:srgbClr val="D04A02"/>
    </a:custClr>
    <a:custClr name="Light Orange 1">
      <a:srgbClr val="FD6412"/>
    </a:custClr>
    <a:custClr name="Light Orange 2">
      <a:srgbClr val="FEB791"/>
    </a:custClr>
    <a:custClr name="Dark Tangerine 2">
      <a:srgbClr val="714300"/>
    </a:custClr>
    <a:custClr name="Dark Tangerine 1">
      <a:srgbClr val="AE6800"/>
    </a:custClr>
    <a:custClr name="Primary Tangerine">
      <a:srgbClr val="EB8C00"/>
    </a:custClr>
    <a:custClr name="Light Tangerine 1">
      <a:srgbClr val="FFA929"/>
    </a:custClr>
    <a:custClr name="Light Tangerine 2">
      <a:srgbClr val="FFDCA9"/>
    </a:custClr>
    <a:custClr name="Dark Yellow 2">
      <a:srgbClr val="855F00"/>
    </a:custClr>
    <a:custClr name="Dark Yellow 1">
      <a:srgbClr val="C28A00"/>
    </a:custClr>
    <a:custClr name="Primary Yellow">
      <a:srgbClr val="FFB600"/>
    </a:custClr>
    <a:custClr name="Light Yellow 1">
      <a:srgbClr val="FFC83D"/>
    </a:custClr>
    <a:custClr name="Light Yellow 2">
      <a:srgbClr val="FFECBD"/>
    </a:custClr>
    <a:custClr name="Dark Rose 2">
      <a:srgbClr val="6E2A35"/>
    </a:custClr>
    <a:custClr name="Dark Rose 1">
      <a:srgbClr val="A43E50"/>
    </a:custClr>
    <a:custClr name="Primary Rose">
      <a:srgbClr val="DB536A"/>
    </a:custClr>
    <a:custClr name="Light Rose 1">
      <a:srgbClr val="E27588"/>
    </a:custClr>
    <a:custClr name="Light Rose 2">
      <a:srgbClr val="F1BAC3"/>
    </a:custClr>
    <a:custClr name="Dark Red 2">
      <a:srgbClr val="741910"/>
    </a:custClr>
    <a:custClr name="Dark Red 1">
      <a:srgbClr val="AA2417"/>
    </a:custClr>
    <a:custClr name="Primary Red">
      <a:srgbClr val="E0301E"/>
    </a:custClr>
    <a:custClr name="Light Red 1">
      <a:srgbClr val="E86153"/>
    </a:custClr>
    <a:custClr name="Light Red 2">
      <a:srgbClr val="F7C8C4"/>
    </a:custClr>
    <a:custClr name="Black">
      <a:srgbClr val="000000"/>
    </a:custClr>
    <a:custClr name="Dark Grey">
      <a:srgbClr val="2D2D2D"/>
    </a:custClr>
    <a:custClr name="Medium Grey">
      <a:srgbClr val="464646"/>
    </a:custClr>
    <a:custClr name="Grey">
      <a:srgbClr val="7D7D7D"/>
    </a:custClr>
    <a:custClr name="Light Grey">
      <a:srgbClr val="DEDEDE"/>
    </a:custClr>
    <a:custClr name="Dark Purple 2">
      <a:srgbClr val="4B06B2"/>
    </a:custClr>
    <a:custClr name="Dark Purple 1">
      <a:srgbClr val="6A1CE2"/>
    </a:custClr>
    <a:custClr name="Secondary Purple">
      <a:srgbClr val="9013FE"/>
    </a:custClr>
    <a:custClr name="Light Purple 1">
      <a:srgbClr val="B15AFE"/>
    </a:custClr>
    <a:custClr name="Light Purple 2">
      <a:srgbClr val="DEB8FF"/>
    </a:custClr>
    <a:custClr name="Dark Blue 2">
      <a:srgbClr val="003DAB"/>
    </a:custClr>
    <a:custClr name="Dark Blue 1">
      <a:srgbClr val="0060D7"/>
    </a:custClr>
    <a:custClr name="Secondary Blue">
      <a:srgbClr val="0089EB"/>
    </a:custClr>
    <a:custClr name="Light Blue 1">
      <a:srgbClr val="4DACF1"/>
    </a:custClr>
    <a:custClr name="Light Blue 2">
      <a:srgbClr val="B3DCF9"/>
    </a:custClr>
    <a:custClr name="Dark Green 2">
      <a:srgbClr val="175C2C"/>
    </a:custClr>
    <a:custClr name="Dark Green 1">
      <a:srgbClr val="2C8646"/>
    </a:custClr>
    <a:custClr name="Secondary Green">
      <a:srgbClr val="4EB523"/>
    </a:custClr>
    <a:custClr name="Light Green 1">
      <a:srgbClr val="86DB4F"/>
    </a:custClr>
    <a:custClr name="Light Green 2">
      <a:srgbClr val="C4FC9F"/>
    </a:custClr>
    <a:custClr name="Status Red">
      <a:srgbClr val="E0301E"/>
    </a:custClr>
    <a:custClr name="Status Yellow">
      <a:srgbClr val="FFB600"/>
    </a:custClr>
    <a:custClr name="Status Green">
      <a:srgbClr val="175C2C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DcR_SlideID>4e25d22c-23bb-464b-b9f2-75b5b18851e9</DcR_SlideID>
</file>

<file path=customXml/item10.xml><?xml version="1.0" encoding="utf-8"?>
<TemplafySlideFormConfiguration><![CDATA[{"formFields":[],"formDataEntries":[]}]]></TemplafySlideFormConfiguration>
</file>

<file path=customXml/item11.xml><?xml version="1.0" encoding="utf-8"?>
<DcR_SlideID>632784d0-7767-4668-85bb-4bf64730c8a2</DcR_SlideID>
</file>

<file path=customXml/item12.xml><?xml version="1.0" encoding="utf-8"?>
<DcR_SlideID>1963b6af-28fd-44d6-a30a-2374dde7b2d5</DcR_SlideID>
</file>

<file path=customXml/item13.xml><?xml version="1.0" encoding="utf-8"?>
<DcR_SlideID>abebf217-90ff-4595-a1b8-b75a0d4e1266</DcR_SlideID>
</file>

<file path=customXml/item14.xml><?xml version="1.0" encoding="utf-8"?>
<DcR_SlideID>18fce081-ec6e-4704-bb89-a1de4650205f</DcR_SlideID>
</file>

<file path=customXml/item15.xml><?xml version="1.0" encoding="utf-8"?>
<DcR_SlideID>cc619c35-aa61-4d1a-855c-812f23e111c3</DcR_SlideID>
</file>

<file path=customXml/item16.xml><?xml version="1.0" encoding="utf-8"?>
<DcR_SlideID>26171945-9e99-4bb1-8003-e2ca57dcdff5</DcR_SlideID>
</file>

<file path=customXml/item17.xml><?xml version="1.0" encoding="utf-8"?>
<TemplafySlideTemplateConfiguration><![CDATA[{"slideVersion":1,"isValidatorEnabled":false,"isLocked":false,"elementsMetadata":[],"slideId":"637943105697640229","enableDocumentContentUpdater":false,"version":"2.0"}]]></TemplafySlideTemplateConfiguration>
</file>

<file path=customXml/item18.xml><?xml version="1.0" encoding="utf-8"?>
<DcR_SlideID>5f88369a-80cb-4a3e-9944-99261dd5e9dd</DcR_SlideID>
</file>

<file path=customXml/item19.xml><?xml version="1.0" encoding="utf-8"?>
<DcR_SlideID>fe601ebb-e1a1-4460-8b4d-2492b57df4ee</DcR_SlideID>
</file>

<file path=customXml/item2.xml><?xml version="1.0" encoding="utf-8"?>
<DcR_SlideID>92fbf48a-6662-4216-bd26-b3a77f8fa6fe</DcR_SlideID>
</file>

<file path=customXml/item20.xml><?xml version="1.0" encoding="utf-8"?>
<DcR_SlideID>5fa186b5-6ca9-4947-a6a4-c3cf53ad5356</DcR_SlideID>
</file>

<file path=customXml/item21.xml><?xml version="1.0" encoding="utf-8"?>
<DcR_SlideID>4e5bc542-a36d-44fd-afe4-bde2b1337503</DcR_SlideID>
</file>

<file path=customXml/item22.xml><?xml version="1.0" encoding="utf-8"?>
<DcR_SlideID>85b24703-0905-45b8-954c-425d9652ac97</DcR_SlideID>
</file>

<file path=customXml/item23.xml><?xml version="1.0" encoding="utf-8"?>
<DcR_SlideID>963c9a98-a423-40d6-9bd7-db39a3f9d834</DcR_SlideID>
</file>

<file path=customXml/item24.xml><?xml version="1.0" encoding="utf-8"?>
<DcR_SlideID>1b2fadc8-aa64-44a8-b9ac-e837a5449d66</DcR_SlideID>
</file>

<file path=customXml/item25.xml><?xml version="1.0" encoding="utf-8"?>
<DcR_SlideID>85634a92-51be-41a8-9c2f-61edd3b56eee</DcR_SlideID>
</file>

<file path=customXml/item26.xml><?xml version="1.0" encoding="utf-8"?>
<DcR_SlideID>43658fba-535a-4882-984f-c860b0f10aa0</DcR_SlideID>
</file>

<file path=customXml/item27.xml><?xml version="1.0" encoding="utf-8"?>
<DcR_SlideID>6e28a147-7b8e-4dcd-b017-b4c00c3c53ba</DcR_SlideID>
</file>

<file path=customXml/item28.xml><?xml version="1.0" encoding="utf-8"?>
<DcR_SlideID>37d4b2c3-f957-41d9-b5b5-32a0437e1746</DcR_SlideID>
</file>

<file path=customXml/item29.xml><?xml version="1.0" encoding="utf-8"?>
<DcR_SlideID>e5c2e9ae-f168-410f-a95f-5b27a22da7b9</DcR_SlideID>
</file>

<file path=customXml/item3.xml><?xml version="1.0" encoding="utf-8"?>
<DcR_SlideID>73acdcf8-52e0-451b-8e72-1aa3bb5f7520</DcR_SlideID>
</file>

<file path=customXml/item30.xml><?xml version="1.0" encoding="utf-8"?>
<DcR_SlideID>c9f85d3e-97ff-4b28-93c4-749d1b2e0599</DcR_SlideID>
</file>

<file path=customXml/item31.xml><?xml version="1.0" encoding="utf-8"?>
<DcR_SlideID>ee01bf1e-b274-40ec-8d94-467ac9d5d813</DcR_SlideID>
</file>

<file path=customXml/item32.xml><?xml version="1.0" encoding="utf-8"?>
<DcR_SlideID>81b308b8-a687-424f-a684-efe4c36e982f</DcR_SlideID>
</file>

<file path=customXml/item33.xml><?xml version="1.0" encoding="utf-8"?>
<DcR_SlideID>5ef9475c-622f-4649-b3e8-a2f2ed4ab7c9</DcR_SlideID>
</file>

<file path=customXml/item4.xml><?xml version="1.0" encoding="utf-8"?>
<DcR_SlideID>c2d24274-fc15-4df5-bdf6-52d2e743c743</DcR_SlideID>
</file>

<file path=customXml/item5.xml><?xml version="1.0" encoding="utf-8"?>
<DcR_SlideID>2ab171fb-7b90-4f24-bef2-5f222577e1d8</DcR_SlideID>
</file>

<file path=customXml/item6.xml><?xml version="1.0" encoding="utf-8"?>
<DcR_SlideID>7c4ab055-0063-4bcd-8948-6faa97866422</DcR_SlideID>
</file>

<file path=customXml/item7.xml><?xml version="1.0" encoding="utf-8"?>
<DcR_SlideID>07a6b17a-f6d3-40ab-a274-f77b0428810a</DcR_SlideID>
</file>

<file path=customXml/item8.xml><?xml version="1.0" encoding="utf-8"?>
<DcR_SlideID>dc628e49-5abd-4f93-9203-9a436fe43608</DcR_SlideID>
</file>

<file path=customXml/item9.xml><?xml version="1.0" encoding="utf-8"?>
<DcR_SlideID>528c3545-fdbd-4f1a-92cc-132d66fdbad8</DcR_SlideID>
</file>

<file path=customXml/itemProps1.xml><?xml version="1.0" encoding="utf-8"?>
<ds:datastoreItem xmlns:ds="http://schemas.openxmlformats.org/officeDocument/2006/customXml" ds:itemID="{14B93E90-32B2-4D9A-8B8D-09840A5F2FDC}">
  <ds:schemaRefs/>
</ds:datastoreItem>
</file>

<file path=customXml/itemProps10.xml><?xml version="1.0" encoding="utf-8"?>
<ds:datastoreItem xmlns:ds="http://schemas.openxmlformats.org/officeDocument/2006/customXml" ds:itemID="{163883B0-C7BF-4969-AFB9-9D980AE50D7E}">
  <ds:schemaRefs/>
</ds:datastoreItem>
</file>

<file path=customXml/itemProps11.xml><?xml version="1.0" encoding="utf-8"?>
<ds:datastoreItem xmlns:ds="http://schemas.openxmlformats.org/officeDocument/2006/customXml" ds:itemID="{16435D86-61DC-4804-AC10-8556A7C33106}">
  <ds:schemaRefs/>
</ds:datastoreItem>
</file>

<file path=customXml/itemProps12.xml><?xml version="1.0" encoding="utf-8"?>
<ds:datastoreItem xmlns:ds="http://schemas.openxmlformats.org/officeDocument/2006/customXml" ds:itemID="{04CBE931-28BF-456E-9BA4-ED06B8E98CA1}">
  <ds:schemaRefs/>
</ds:datastoreItem>
</file>

<file path=customXml/itemProps13.xml><?xml version="1.0" encoding="utf-8"?>
<ds:datastoreItem xmlns:ds="http://schemas.openxmlformats.org/officeDocument/2006/customXml" ds:itemID="{89FD46C8-7120-4F33-8BD5-793349F943C4}">
  <ds:schemaRefs/>
</ds:datastoreItem>
</file>

<file path=customXml/itemProps14.xml><?xml version="1.0" encoding="utf-8"?>
<ds:datastoreItem xmlns:ds="http://schemas.openxmlformats.org/officeDocument/2006/customXml" ds:itemID="{181FEFFA-336E-4C5E-AD75-0029EC5D4D51}">
  <ds:schemaRefs/>
</ds:datastoreItem>
</file>

<file path=customXml/itemProps15.xml><?xml version="1.0" encoding="utf-8"?>
<ds:datastoreItem xmlns:ds="http://schemas.openxmlformats.org/officeDocument/2006/customXml" ds:itemID="{A92D44C3-318E-4F78-A000-364F4D346D8F}">
  <ds:schemaRefs/>
</ds:datastoreItem>
</file>

<file path=customXml/itemProps16.xml><?xml version="1.0" encoding="utf-8"?>
<ds:datastoreItem xmlns:ds="http://schemas.openxmlformats.org/officeDocument/2006/customXml" ds:itemID="{B05EB2A5-65CE-4F65-A7EB-12254B7A6E10}">
  <ds:schemaRefs/>
</ds:datastoreItem>
</file>

<file path=customXml/itemProps17.xml><?xml version="1.0" encoding="utf-8"?>
<ds:datastoreItem xmlns:ds="http://schemas.openxmlformats.org/officeDocument/2006/customXml" ds:itemID="{05457A67-0F26-4139-B73D-A316DA1FB4F3}">
  <ds:schemaRefs/>
</ds:datastoreItem>
</file>

<file path=customXml/itemProps18.xml><?xml version="1.0" encoding="utf-8"?>
<ds:datastoreItem xmlns:ds="http://schemas.openxmlformats.org/officeDocument/2006/customXml" ds:itemID="{3FC45343-F86F-4934-8A3A-BBAF1EACF398}">
  <ds:schemaRefs/>
</ds:datastoreItem>
</file>

<file path=customXml/itemProps19.xml><?xml version="1.0" encoding="utf-8"?>
<ds:datastoreItem xmlns:ds="http://schemas.openxmlformats.org/officeDocument/2006/customXml" ds:itemID="{0A2CA0CE-8EDE-48D1-853E-4DAACE876E35}">
  <ds:schemaRefs/>
</ds:datastoreItem>
</file>

<file path=customXml/itemProps2.xml><?xml version="1.0" encoding="utf-8"?>
<ds:datastoreItem xmlns:ds="http://schemas.openxmlformats.org/officeDocument/2006/customXml" ds:itemID="{D5BE81EF-5E32-486D-B354-E85CB619C7B3}">
  <ds:schemaRefs/>
</ds:datastoreItem>
</file>

<file path=customXml/itemProps20.xml><?xml version="1.0" encoding="utf-8"?>
<ds:datastoreItem xmlns:ds="http://schemas.openxmlformats.org/officeDocument/2006/customXml" ds:itemID="{DD97F74B-EA15-4FB4-BF7D-74E2A28E5C58}">
  <ds:schemaRefs/>
</ds:datastoreItem>
</file>

<file path=customXml/itemProps21.xml><?xml version="1.0" encoding="utf-8"?>
<ds:datastoreItem xmlns:ds="http://schemas.openxmlformats.org/officeDocument/2006/customXml" ds:itemID="{F7F1795A-8934-4748-B272-4B78B7FB3716}">
  <ds:schemaRefs/>
</ds:datastoreItem>
</file>

<file path=customXml/itemProps22.xml><?xml version="1.0" encoding="utf-8"?>
<ds:datastoreItem xmlns:ds="http://schemas.openxmlformats.org/officeDocument/2006/customXml" ds:itemID="{9D9896AF-25BB-4202-BF42-B7DF54E83232}">
  <ds:schemaRefs/>
</ds:datastoreItem>
</file>

<file path=customXml/itemProps23.xml><?xml version="1.0" encoding="utf-8"?>
<ds:datastoreItem xmlns:ds="http://schemas.openxmlformats.org/officeDocument/2006/customXml" ds:itemID="{2E46E7C6-2265-4F16-9F62-343EBF59EF67}">
  <ds:schemaRefs/>
</ds:datastoreItem>
</file>

<file path=customXml/itemProps24.xml><?xml version="1.0" encoding="utf-8"?>
<ds:datastoreItem xmlns:ds="http://schemas.openxmlformats.org/officeDocument/2006/customXml" ds:itemID="{6C9FC8A6-B777-4337-8AA6-82AA64B2E053}">
  <ds:schemaRefs/>
</ds:datastoreItem>
</file>

<file path=customXml/itemProps25.xml><?xml version="1.0" encoding="utf-8"?>
<ds:datastoreItem xmlns:ds="http://schemas.openxmlformats.org/officeDocument/2006/customXml" ds:itemID="{039B83DF-4539-4096-958D-A72ADC78EB4E}">
  <ds:schemaRefs/>
</ds:datastoreItem>
</file>

<file path=customXml/itemProps26.xml><?xml version="1.0" encoding="utf-8"?>
<ds:datastoreItem xmlns:ds="http://schemas.openxmlformats.org/officeDocument/2006/customXml" ds:itemID="{55FAF1FE-6CBB-4A53-8614-E2588B45F1EE}">
  <ds:schemaRefs/>
</ds:datastoreItem>
</file>

<file path=customXml/itemProps27.xml><?xml version="1.0" encoding="utf-8"?>
<ds:datastoreItem xmlns:ds="http://schemas.openxmlformats.org/officeDocument/2006/customXml" ds:itemID="{4FA553F7-ECC4-40BB-9DF1-0540B17C9F31}">
  <ds:schemaRefs/>
</ds:datastoreItem>
</file>

<file path=customXml/itemProps28.xml><?xml version="1.0" encoding="utf-8"?>
<ds:datastoreItem xmlns:ds="http://schemas.openxmlformats.org/officeDocument/2006/customXml" ds:itemID="{672FA67D-68C5-4D85-8A2E-8CB533F1265A}">
  <ds:schemaRefs/>
</ds:datastoreItem>
</file>

<file path=customXml/itemProps29.xml><?xml version="1.0" encoding="utf-8"?>
<ds:datastoreItem xmlns:ds="http://schemas.openxmlformats.org/officeDocument/2006/customXml" ds:itemID="{E57715EB-1860-49C7-9130-118D15ED5F08}">
  <ds:schemaRefs/>
</ds:datastoreItem>
</file>

<file path=customXml/itemProps3.xml><?xml version="1.0" encoding="utf-8"?>
<ds:datastoreItem xmlns:ds="http://schemas.openxmlformats.org/officeDocument/2006/customXml" ds:itemID="{FEDF1B02-ECE9-4D11-ADC9-EFEC1A5515F2}">
  <ds:schemaRefs/>
</ds:datastoreItem>
</file>

<file path=customXml/itemProps30.xml><?xml version="1.0" encoding="utf-8"?>
<ds:datastoreItem xmlns:ds="http://schemas.openxmlformats.org/officeDocument/2006/customXml" ds:itemID="{2ED4171F-CB6B-40B4-B443-6D9DC5B5E544}">
  <ds:schemaRefs/>
</ds:datastoreItem>
</file>

<file path=customXml/itemProps31.xml><?xml version="1.0" encoding="utf-8"?>
<ds:datastoreItem xmlns:ds="http://schemas.openxmlformats.org/officeDocument/2006/customXml" ds:itemID="{C48B1B04-D450-4545-977B-15A6A20DA6D7}">
  <ds:schemaRefs/>
</ds:datastoreItem>
</file>

<file path=customXml/itemProps32.xml><?xml version="1.0" encoding="utf-8"?>
<ds:datastoreItem xmlns:ds="http://schemas.openxmlformats.org/officeDocument/2006/customXml" ds:itemID="{5BC4C883-C4B7-450F-BFC1-019677570EF8}">
  <ds:schemaRefs/>
</ds:datastoreItem>
</file>

<file path=customXml/itemProps33.xml><?xml version="1.0" encoding="utf-8"?>
<ds:datastoreItem xmlns:ds="http://schemas.openxmlformats.org/officeDocument/2006/customXml" ds:itemID="{B3DD25CE-B616-4391-B5F0-B7A74929F91F}">
  <ds:schemaRefs/>
</ds:datastoreItem>
</file>

<file path=customXml/itemProps4.xml><?xml version="1.0" encoding="utf-8"?>
<ds:datastoreItem xmlns:ds="http://schemas.openxmlformats.org/officeDocument/2006/customXml" ds:itemID="{91B0E9F6-2AE0-4B65-8DE8-8F05DD180FFA}">
  <ds:schemaRefs/>
</ds:datastoreItem>
</file>

<file path=customXml/itemProps5.xml><?xml version="1.0" encoding="utf-8"?>
<ds:datastoreItem xmlns:ds="http://schemas.openxmlformats.org/officeDocument/2006/customXml" ds:itemID="{03E5DC53-333B-4EEE-9765-75D601B8336F}">
  <ds:schemaRefs/>
</ds:datastoreItem>
</file>

<file path=customXml/itemProps6.xml><?xml version="1.0" encoding="utf-8"?>
<ds:datastoreItem xmlns:ds="http://schemas.openxmlformats.org/officeDocument/2006/customXml" ds:itemID="{89F032F5-18A2-46F1-80C1-99546131251A}">
  <ds:schemaRefs/>
</ds:datastoreItem>
</file>

<file path=customXml/itemProps7.xml><?xml version="1.0" encoding="utf-8"?>
<ds:datastoreItem xmlns:ds="http://schemas.openxmlformats.org/officeDocument/2006/customXml" ds:itemID="{A6DF67D2-E9FD-4A2A-93E5-460659F6F389}">
  <ds:schemaRefs/>
</ds:datastoreItem>
</file>

<file path=customXml/itemProps8.xml><?xml version="1.0" encoding="utf-8"?>
<ds:datastoreItem xmlns:ds="http://schemas.openxmlformats.org/officeDocument/2006/customXml" ds:itemID="{6DE6C21D-390D-4C64-8733-CC5070C16012}">
  <ds:schemaRefs/>
</ds:datastoreItem>
</file>

<file path=customXml/itemProps9.xml><?xml version="1.0" encoding="utf-8"?>
<ds:datastoreItem xmlns:ds="http://schemas.openxmlformats.org/officeDocument/2006/customXml" ds:itemID="{12D1FAF4-5301-4856-A54D-26DE045830B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PwC</Template>
  <TotalTime>19824</TotalTime>
  <Words>2030</Words>
  <Application>Microsoft Office PowerPoint</Application>
  <PresentationFormat>Widescreen</PresentationFormat>
  <Paragraphs>406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Arial</vt:lpstr>
      <vt:lpstr>Arial Black</vt:lpstr>
      <vt:lpstr>Arial Rounded MT Bold</vt:lpstr>
      <vt:lpstr>Calibri</vt:lpstr>
      <vt:lpstr>Calibri Light</vt:lpstr>
      <vt:lpstr>Georgia</vt:lpstr>
      <vt:lpstr>Hind</vt:lpstr>
      <vt:lpstr>Palatino Linotype</vt:lpstr>
      <vt:lpstr>Poppins SemiBold</vt:lpstr>
      <vt:lpstr>Roboto</vt:lpstr>
      <vt:lpstr>Roboto Black</vt:lpstr>
      <vt:lpstr>Tahoma</vt:lpstr>
      <vt:lpstr>Times New Roman</vt:lpstr>
      <vt:lpstr>Wingdings</vt:lpstr>
      <vt:lpstr>Basic Theme</vt:lpstr>
      <vt:lpstr>Office Theme</vt:lpstr>
      <vt:lpstr>1_Office Theme</vt:lpstr>
      <vt:lpstr>2_Office Theme</vt:lpstr>
      <vt:lpstr>3_Office Theme</vt:lpstr>
      <vt:lpstr>4_Office Theme</vt:lpstr>
      <vt:lpstr>think-cell Slide</vt:lpstr>
      <vt:lpstr>Bitmap Image</vt:lpstr>
      <vt:lpstr>PowerPoint Presentation</vt:lpstr>
      <vt:lpstr>PowerPoint Presentation</vt:lpstr>
      <vt:lpstr>CONFLUENCE OF TRI-CITIES</vt:lpstr>
      <vt:lpstr>INTEGRATED DEVELOPMENT</vt:lpstr>
      <vt:lpstr>INFRASTRUCTURAL ADVANTAGE</vt:lpstr>
      <vt:lpstr>PowerPoint Presentation</vt:lpstr>
      <vt:lpstr>PowerPoint Presentation</vt:lpstr>
      <vt:lpstr>Jurisdictional Comparison</vt:lpstr>
      <vt:lpstr>PowerPoint Presentation</vt:lpstr>
      <vt:lpstr>PowerPoint Presentation</vt:lpstr>
      <vt:lpstr>Business Highlights: GIFT IFSC</vt:lpstr>
      <vt:lpstr>Banking Sector</vt:lpstr>
      <vt:lpstr>3. Funds Industry: </vt:lpstr>
      <vt:lpstr>3. Fund Ecosystem:</vt:lpstr>
      <vt:lpstr>PowerPoint Presentation</vt:lpstr>
      <vt:lpstr>PowerPoint Presentation</vt:lpstr>
      <vt:lpstr>PowerPoint Presentation</vt:lpstr>
      <vt:lpstr>Maritime Industry in India</vt:lpstr>
      <vt:lpstr>Shipping in India</vt:lpstr>
      <vt:lpstr>PowerPoint Presentation</vt:lpstr>
      <vt:lpstr>PowerPoint Presentation</vt:lpstr>
      <vt:lpstr>IFSCA Ship Lease Regulatory Framework</vt:lpstr>
      <vt:lpstr>Extended Ecosystem in GIFT IFSC</vt:lpstr>
      <vt:lpstr> GIFT IFSC enablers for Ship Leasing : Non-Tax</vt:lpstr>
      <vt:lpstr>PowerPoint Presentation</vt:lpstr>
      <vt:lpstr> GIFT IFSC enablers for Ship Leasing : Direct Tax Regime </vt:lpstr>
      <vt:lpstr> GIFT IFSC enablers for Ship Leasing : Indirect Tax Regime </vt:lpstr>
      <vt:lpstr>Why ship leasing from the IFSC?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 dolor sit amet consectetuer</dc:title>
  <dc:subject/>
  <dc:creator>Microsoft Office User</dc:creator>
  <cp:keywords/>
  <dc:description/>
  <cp:lastModifiedBy>Ashutosh Sharma</cp:lastModifiedBy>
  <cp:revision>1949</cp:revision>
  <cp:lastPrinted>2023-10-17T15:04:29Z</cp:lastPrinted>
  <dcterms:created xsi:type="dcterms:W3CDTF">2022-01-27T10:42:48Z</dcterms:created>
  <dcterms:modified xsi:type="dcterms:W3CDTF">2023-10-18T10:53:18Z</dcterms:modified>
  <cp:category/>
</cp:coreProperties>
</file>